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328" r:id="rId3"/>
    <p:sldId id="261" r:id="rId4"/>
    <p:sldId id="260" r:id="rId5"/>
    <p:sldId id="329" r:id="rId6"/>
    <p:sldId id="263" r:id="rId7"/>
    <p:sldId id="265" r:id="rId8"/>
    <p:sldId id="266" r:id="rId9"/>
    <p:sldId id="267" r:id="rId10"/>
    <p:sldId id="268" r:id="rId11"/>
    <p:sldId id="330" r:id="rId12"/>
    <p:sldId id="269" r:id="rId13"/>
    <p:sldId id="271" r:id="rId14"/>
    <p:sldId id="270" r:id="rId15"/>
    <p:sldId id="272" r:id="rId16"/>
    <p:sldId id="273" r:id="rId17"/>
    <p:sldId id="277" r:id="rId18"/>
    <p:sldId id="282" r:id="rId19"/>
    <p:sldId id="279" r:id="rId20"/>
    <p:sldId id="280" r:id="rId21"/>
    <p:sldId id="283" r:id="rId22"/>
    <p:sldId id="284" r:id="rId23"/>
    <p:sldId id="285" r:id="rId24"/>
    <p:sldId id="286" r:id="rId25"/>
    <p:sldId id="287" r:id="rId26"/>
    <p:sldId id="292" r:id="rId27"/>
    <p:sldId id="294" r:id="rId28"/>
    <p:sldId id="295" r:id="rId29"/>
    <p:sldId id="297" r:id="rId30"/>
    <p:sldId id="331" r:id="rId31"/>
    <p:sldId id="332" r:id="rId32"/>
    <p:sldId id="333" r:id="rId33"/>
    <p:sldId id="334" r:id="rId34"/>
    <p:sldId id="317" r:id="rId35"/>
    <p:sldId id="318" r:id="rId36"/>
    <p:sldId id="313" r:id="rId37"/>
    <p:sldId id="314" r:id="rId38"/>
    <p:sldId id="315" r:id="rId39"/>
    <p:sldId id="335" r:id="rId40"/>
    <p:sldId id="336" r:id="rId41"/>
    <p:sldId id="337" r:id="rId42"/>
    <p:sldId id="301" r:id="rId43"/>
    <p:sldId id="327" r:id="rId4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049"/>
    <p:restoredTop sz="94637"/>
  </p:normalViewPr>
  <p:slideViewPr>
    <p:cSldViewPr>
      <p:cViewPr varScale="1">
        <p:scale>
          <a:sx n="93" d="100"/>
          <a:sy n="93" d="100"/>
        </p:scale>
        <p:origin x="80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03-CE87-4A95-8DFB-5F6A7378F024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9EE3E-245A-4E90-8F6E-7FE3F489E39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07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555A176-6499-4FC4-9DF1-F9DB1BD34223}" type="slidenum">
              <a:rPr lang="de-AT" altLang="de-DE" smtClean="0"/>
              <a:pPr eaLnBrk="1" hangingPunct="1"/>
              <a:t>24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62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C105895-8568-4BF4-B0FE-5A0559E87E97}" type="slidenum">
              <a:rPr lang="de-AT" altLang="de-DE" smtClean="0"/>
              <a:pPr eaLnBrk="1" hangingPunct="1"/>
              <a:t>25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32B64BF-E1D4-4039-9C72-3D6C485613B7}" type="slidenum">
              <a:rPr lang="de-AT" altLang="de-DE" smtClean="0"/>
              <a:pPr eaLnBrk="1" hangingPunct="1"/>
              <a:t>27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32B64BF-E1D4-4039-9C72-3D6C485613B7}" type="slidenum">
              <a:rPr lang="de-AT" altLang="de-DE" smtClean="0"/>
              <a:pPr eaLnBrk="1" hangingPunct="1"/>
              <a:t>28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8C5EE2D-B037-498F-B053-498690626931}" type="slidenum">
              <a:rPr lang="de-AT" altLang="de-DE" smtClean="0"/>
              <a:pPr eaLnBrk="1" hangingPunct="1"/>
              <a:t>29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768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46B5459-06B1-4778-B7A2-02BEBBF75FDE}" type="slidenum">
              <a:rPr lang="de-AT" altLang="de-DE" smtClean="0"/>
              <a:pPr eaLnBrk="1" hangingPunct="1"/>
              <a:t>34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F740C0-896A-473B-B118-D1CE44F76018}" type="slidenum">
              <a:rPr lang="de-AT" altLang="de-DE" smtClean="0"/>
              <a:pPr eaLnBrk="1" hangingPunct="1"/>
              <a:t>35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788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14A34F1-8F4E-4269-8218-8B0789272EAD}" type="slidenum">
              <a:rPr lang="de-AT" altLang="de-DE" smtClean="0"/>
              <a:pPr eaLnBrk="1" hangingPunct="1"/>
              <a:t>43</a:t>
            </a:fld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490140-6440-4E4E-BC0E-5E2F43C2D012}" type="datetimeFigureOut">
              <a:rPr lang="de-AT" smtClean="0"/>
              <a:pPr/>
              <a:t>07.12.2017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6164B6-5122-45A4-BA03-755608CA5E1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698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7" name="Picture 24" descr="Balken blau Kopi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31"/>
          <a:stretch>
            <a:fillRect/>
          </a:stretch>
        </p:blipFill>
        <p:spPr bwMode="auto">
          <a:xfrm>
            <a:off x="-13395" y="0"/>
            <a:ext cx="9147175" cy="139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1628800"/>
            <a:ext cx="7001073" cy="2592288"/>
          </a:xfrm>
        </p:spPr>
        <p:txBody>
          <a:bodyPr>
            <a:normAutofit/>
          </a:bodyPr>
          <a:lstStyle/>
          <a:p>
            <a:pPr algn="ctr"/>
            <a:r>
              <a:rPr lang="de-AT" sz="4000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Besonderes Verwaltungsrecht</a:t>
            </a:r>
            <a:br>
              <a:rPr lang="de-AT" sz="4000" dirty="0" smtClean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de-AT" sz="4000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/>
            </a:r>
            <a:br>
              <a:rPr lang="de-AT" sz="4000" dirty="0" smtClean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de-AT" sz="4000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Abfallwirtschaftsrecht</a:t>
            </a:r>
            <a:endParaRPr lang="de-AT" sz="4000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43608" y="4653136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400" i="1" dirty="0">
                <a:latin typeface="Franklin Gothic Medium" charset="0"/>
                <a:ea typeface="Franklin Gothic Medium" charset="0"/>
                <a:cs typeface="Franklin Gothic Medium" charset="0"/>
              </a:rPr>
              <a:t>Institut für Staats- und Verwaltungsrecht</a:t>
            </a:r>
            <a:endParaRPr lang="de-AT" altLang="de-DE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2400" i="1" dirty="0" err="1">
                <a:latin typeface="Franklin Gothic Medium" charset="0"/>
                <a:ea typeface="Franklin Gothic Medium" charset="0"/>
                <a:cs typeface="Franklin Gothic Medium" charset="0"/>
              </a:rPr>
              <a:t>ao.Univ</a:t>
            </a:r>
            <a:r>
              <a:rPr lang="de-AT" altLang="de-DE" sz="2400" i="1" dirty="0">
                <a:latin typeface="Franklin Gothic Medium" charset="0"/>
                <a:ea typeface="Franklin Gothic Medium" charset="0"/>
                <a:cs typeface="Franklin Gothic Medium" charset="0"/>
              </a:rPr>
              <a:t>.-Prof. Mag. </a:t>
            </a:r>
            <a:r>
              <a:rPr lang="en-US" altLang="de-DE" sz="2400" i="1" dirty="0">
                <a:latin typeface="Franklin Gothic Medium" charset="0"/>
                <a:ea typeface="Franklin Gothic Medium" charset="0"/>
                <a:cs typeface="Franklin Gothic Medium" charset="0"/>
              </a:rPr>
              <a:t>Dr. Christian M. PISKA </a:t>
            </a:r>
            <a:endParaRPr lang="de-AT" altLang="de-DE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5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#5 Bestimmungen zum Abfallwirtschaftsrecht</a:t>
            </a:r>
            <a:endParaRPr lang="de-AT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9591" y="2276873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de-DE" sz="2400" b="1" dirty="0" smtClean="0">
                <a:ea typeface="ＭＳ Ｐゴシック" pitchFamily="34" charset="-128"/>
              </a:rPr>
              <a:t>Ziele und Grundsätze</a:t>
            </a:r>
          </a:p>
          <a:p>
            <a:pPr>
              <a:buNone/>
              <a:defRPr/>
            </a:pPr>
            <a:endParaRPr lang="de-DE" sz="2400" dirty="0">
              <a:ea typeface="ＭＳ Ｐゴシック" pitchFamily="34" charset="-128"/>
            </a:endParaRPr>
          </a:p>
          <a:p>
            <a:pPr>
              <a:buNone/>
              <a:defRPr/>
            </a:pPr>
            <a:r>
              <a:rPr lang="de-DE" sz="2400" dirty="0" smtClean="0">
                <a:ea typeface="ＭＳ Ｐゴシック" pitchFamily="34" charset="-128"/>
              </a:rPr>
              <a:t>Vorsorgeprinzip </a:t>
            </a:r>
            <a:r>
              <a:rPr lang="de-DE" sz="2400" dirty="0">
                <a:ea typeface="ＭＳ Ｐゴシック" pitchFamily="34" charset="-128"/>
              </a:rPr>
              <a:t>und Nachhaltigkeit</a:t>
            </a:r>
            <a:r>
              <a:rPr lang="de-DE" sz="2400" i="1" dirty="0">
                <a:ea typeface="ＭＳ Ｐゴシック" pitchFamily="34" charset="-128"/>
              </a:rPr>
              <a:t> </a:t>
            </a:r>
            <a:r>
              <a:rPr lang="de-DE" sz="2400" dirty="0" smtClean="0">
                <a:ea typeface="ＭＳ Ｐゴシック" pitchFamily="34" charset="-128"/>
              </a:rPr>
              <a:t>( §1 </a:t>
            </a:r>
            <a:r>
              <a:rPr lang="de-DE" sz="2400" dirty="0">
                <a:ea typeface="ＭＳ Ｐゴシック" pitchFamily="34" charset="-128"/>
              </a:rPr>
              <a:t>Abs </a:t>
            </a:r>
            <a:r>
              <a:rPr lang="de-DE" sz="2400" dirty="0" smtClean="0">
                <a:ea typeface="ＭＳ Ｐゴシック" pitchFamily="34" charset="-128"/>
              </a:rPr>
              <a:t>1 </a:t>
            </a:r>
            <a:r>
              <a:rPr lang="de-DE" sz="2400" dirty="0">
                <a:ea typeface="ＭＳ Ｐゴシック" pitchFamily="34" charset="-128"/>
              </a:rPr>
              <a:t>AWG): </a:t>
            </a:r>
            <a:endParaRPr lang="de-DE" sz="2400" dirty="0" smtClean="0">
              <a:ea typeface="ＭＳ Ｐゴシック" pitchFamily="34" charset="-128"/>
            </a:endParaRP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 smtClean="0">
                <a:ea typeface="ＭＳ Ｐゴシック" pitchFamily="34" charset="-128"/>
              </a:rPr>
              <a:t>Umweltschäden vermeiden</a:t>
            </a: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 smtClean="0">
                <a:ea typeface="ＭＳ Ｐゴシック" pitchFamily="34" charset="-128"/>
              </a:rPr>
              <a:t>Emission </a:t>
            </a:r>
            <a:r>
              <a:rPr lang="de-DE" sz="2400" dirty="0">
                <a:ea typeface="ＭＳ Ｐゴシック" pitchFamily="34" charset="-128"/>
              </a:rPr>
              <a:t>von Luftschadstoffen</a:t>
            </a: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>
                <a:ea typeface="ＭＳ Ｐゴシック" pitchFamily="34" charset="-128"/>
              </a:rPr>
              <a:t>Ressourcenschonung</a:t>
            </a:r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r>
              <a:rPr lang="de-AT" sz="2400" dirty="0" smtClean="0"/>
              <a:t>Pflichtenverteilung nach Verursachungsprinzip</a:t>
            </a:r>
          </a:p>
          <a:p>
            <a:pPr lvl="1">
              <a:buFont typeface="Arial" charset="0"/>
              <a:buChar char="•"/>
            </a:pPr>
            <a:r>
              <a:rPr lang="de-AT" sz="2400" dirty="0" smtClean="0"/>
              <a:t>Person in deren Interessensphäre der Abfall entstanden ist oder entstehen droht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7430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i="1" dirty="0">
                <a:latin typeface="Franklin Gothic Medium" charset="0"/>
                <a:ea typeface="Franklin Gothic Medium" charset="0"/>
                <a:cs typeface="Franklin Gothic Medium" charset="0"/>
              </a:rPr>
              <a:t>#5 Bestimmungen zum </a:t>
            </a:r>
            <a:r>
              <a:rPr lang="de-AT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Abfallwirtschaftsrecht II</a:t>
            </a:r>
            <a:endParaRPr lang="de-DE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46449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de-DE" sz="2400" dirty="0" smtClean="0">
                <a:ea typeface="ＭＳ Ｐゴシック" pitchFamily="34" charset="-128"/>
              </a:rPr>
              <a:t>5-stufige </a:t>
            </a:r>
            <a:r>
              <a:rPr lang="de-DE" sz="2400" dirty="0">
                <a:ea typeface="ＭＳ Ｐゴシック" pitchFamily="34" charset="-128"/>
              </a:rPr>
              <a:t>Hierarchie (§ 1 </a:t>
            </a:r>
            <a:r>
              <a:rPr lang="de-DE" sz="2400" dirty="0" err="1">
                <a:ea typeface="ＭＳ Ｐゴシック" pitchFamily="34" charset="-128"/>
              </a:rPr>
              <a:t>Abs</a:t>
            </a:r>
            <a:r>
              <a:rPr lang="de-DE" sz="2400" dirty="0">
                <a:ea typeface="ＭＳ Ｐゴシック" pitchFamily="34" charset="-128"/>
              </a:rPr>
              <a:t> 2 </a:t>
            </a:r>
            <a:r>
              <a:rPr lang="de-DE" sz="2400" dirty="0" smtClean="0">
                <a:ea typeface="ＭＳ Ｐゴシック" pitchFamily="34" charset="-128"/>
              </a:rPr>
              <a:t>und 2a AWG)</a:t>
            </a:r>
            <a:endParaRPr lang="de-DE" sz="2400" dirty="0">
              <a:ea typeface="ＭＳ Ｐゴシック" pitchFamily="34" charset="-128"/>
            </a:endParaRP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>
                <a:ea typeface="ＭＳ Ｐゴシック" pitchFamily="34" charset="-128"/>
              </a:rPr>
              <a:t>Abfallvermeidung</a:t>
            </a: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>
                <a:ea typeface="ＭＳ Ｐゴシック" pitchFamily="34" charset="-128"/>
              </a:rPr>
              <a:t>Vorbereitung zur Wiederverwendung </a:t>
            </a: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>
                <a:ea typeface="ＭＳ Ｐゴシック" pitchFamily="34" charset="-128"/>
              </a:rPr>
              <a:t>Recycling</a:t>
            </a: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>
                <a:ea typeface="ＭＳ Ｐゴシック" pitchFamily="34" charset="-128"/>
              </a:rPr>
              <a:t>Sonstige Verwertung</a:t>
            </a:r>
          </a:p>
          <a:p>
            <a:pPr marL="1257300" lvl="4" indent="-447675">
              <a:buFont typeface="Arial" charset="0"/>
              <a:buChar char="•"/>
              <a:defRPr/>
            </a:pPr>
            <a:r>
              <a:rPr lang="de-DE" sz="2400" dirty="0" smtClean="0">
                <a:ea typeface="ＭＳ Ｐゴシック" pitchFamily="34" charset="-128"/>
              </a:rPr>
              <a:t>Abfallbeseitigung</a:t>
            </a:r>
            <a:endParaRPr lang="de-DE" sz="2400" dirty="0">
              <a:ea typeface="ＭＳ Ｐゴシック" pitchFamily="34" charset="-128"/>
            </a:endParaRPr>
          </a:p>
          <a:p>
            <a:pPr marL="0" lvl="2" indent="0">
              <a:buNone/>
              <a:defRPr/>
            </a:pPr>
            <a:r>
              <a:rPr lang="de-DE" dirty="0" smtClean="0">
                <a:ea typeface="ＭＳ Ｐゴシック" pitchFamily="34" charset="-128"/>
              </a:rPr>
              <a:t>Ökologische und ökonomische Zweckmäßigkeit sowie technische Möglichkeit und Finanzierbarkeit</a:t>
            </a:r>
          </a:p>
          <a:p>
            <a:pPr marL="0" lvl="2" indent="0" algn="ctr">
              <a:buNone/>
              <a:defRPr/>
            </a:pPr>
            <a:endParaRPr lang="de-DE" i="1" dirty="0" smtClean="0">
              <a:ea typeface="ＭＳ Ｐゴシック" pitchFamily="34" charset="-128"/>
            </a:endParaRPr>
          </a:p>
          <a:p>
            <a:pPr marL="0" lvl="2" indent="0" algn="ctr">
              <a:buNone/>
              <a:defRPr/>
            </a:pPr>
            <a:r>
              <a:rPr lang="de-DE" i="1" dirty="0" smtClean="0">
                <a:ea typeface="ＭＳ Ｐゴシック" pitchFamily="34" charset="-128"/>
              </a:rPr>
              <a:t>Verhältnismäßigkeitsgrundsatz</a:t>
            </a:r>
          </a:p>
        </p:txBody>
      </p:sp>
    </p:spTree>
    <p:extLst>
      <p:ext uri="{BB962C8B-B14F-4D97-AF65-F5344CB8AC3E}">
        <p14:creationId xmlns:p14="http://schemas.microsoft.com/office/powerpoint/2010/main" val="11152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  <a:sym typeface="Wingdings" panose="05000000000000000000" pitchFamily="2" charset="2"/>
              </a:rPr>
              <a:t>Abfallbegriff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9635" y="2193098"/>
            <a:ext cx="8229600" cy="4476261"/>
          </a:xfrm>
        </p:spPr>
        <p:txBody>
          <a:bodyPr>
            <a:normAutofit/>
          </a:bodyPr>
          <a:lstStyle/>
          <a:p>
            <a:pPr marL="457200" lvl="1" indent="0">
              <a:buClr>
                <a:srgbClr val="0000FF"/>
              </a:buClr>
              <a:buNone/>
              <a:defRPr/>
            </a:pPr>
            <a:endParaRPr lang="de-DE" altLang="de-DE" sz="2800" b="1" dirty="0" smtClean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 smtClean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 smtClean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 smtClean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endParaRPr lang="de-DE" altLang="de-DE" sz="1800" dirty="0">
              <a:ea typeface="ＭＳ Ｐゴシック" pitchFamily="34" charset="-128"/>
              <a:sym typeface="Wingdings" panose="05000000000000000000" pitchFamily="2" charset="2"/>
            </a:endParaRPr>
          </a:p>
          <a:p>
            <a:pPr lvl="1">
              <a:buClr>
                <a:srgbClr val="0000FF"/>
              </a:buClr>
              <a:buFont typeface="Wingdings" pitchFamily="2" charset="2"/>
              <a:buChar char="è"/>
              <a:defRPr/>
            </a:pPr>
            <a:r>
              <a:rPr lang="de-DE" altLang="de-DE" sz="2600" dirty="0" smtClean="0">
                <a:ea typeface="ＭＳ Ｐゴシック" pitchFamily="34" charset="-128"/>
                <a:sym typeface="Wingdings" panose="05000000000000000000" pitchFamily="2" charset="2"/>
              </a:rPr>
              <a:t> zwei </a:t>
            </a:r>
            <a:r>
              <a:rPr lang="de-DE" altLang="de-DE" sz="2600" dirty="0">
                <a:ea typeface="ＭＳ Ｐゴシック" pitchFamily="34" charset="-128"/>
                <a:sym typeface="Wingdings" panose="05000000000000000000" pitchFamily="2" charset="2"/>
              </a:rPr>
              <a:t>unterschiedliche </a:t>
            </a:r>
            <a:r>
              <a:rPr lang="de-DE" altLang="de-DE" sz="2600" dirty="0" smtClean="0">
                <a:ea typeface="ＭＳ Ｐゴシック" pitchFamily="34" charset="-128"/>
                <a:sym typeface="Wingdings" panose="05000000000000000000" pitchFamily="2" charset="2"/>
              </a:rPr>
              <a:t>Abfallbegriffe:</a:t>
            </a:r>
          </a:p>
          <a:p>
            <a:pPr lvl="1" indent="0">
              <a:buClr>
                <a:srgbClr val="0000FF"/>
              </a:buClr>
              <a:buNone/>
              <a:defRPr/>
            </a:pPr>
            <a:r>
              <a:rPr lang="de-DE" altLang="de-DE" sz="2600" dirty="0" smtClean="0">
                <a:ea typeface="ＭＳ Ｐゴシック" pitchFamily="34" charset="-128"/>
                <a:sym typeface="Wingdings" panose="05000000000000000000" pitchFamily="2" charset="2"/>
              </a:rPr>
              <a:t>  subjektiver Abfallbegriff  ≠ objektiver Abfallbegriff</a:t>
            </a:r>
            <a:endParaRPr lang="de-DE" altLang="de-DE" sz="2600" dirty="0">
              <a:ea typeface="ＭＳ Ｐゴシック" pitchFamily="34" charset="-128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755576" y="2193099"/>
            <a:ext cx="7850187" cy="2586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de-AT" altLang="de-DE" dirty="0"/>
              <a:t>Abfälle im Sinne dieses Bundesgesetzes sind </a:t>
            </a:r>
            <a:r>
              <a:rPr lang="de-AT" altLang="de-DE" u="sng" dirty="0"/>
              <a:t>bewegliche</a:t>
            </a:r>
            <a:r>
              <a:rPr lang="de-AT" altLang="de-DE" dirty="0"/>
              <a:t> Sachen,</a:t>
            </a:r>
          </a:p>
          <a:p>
            <a:pPr lvl="1" algn="l" eaLnBrk="1" hangingPunct="1">
              <a:lnSpc>
                <a:spcPct val="150000"/>
              </a:lnSpc>
            </a:pPr>
            <a:r>
              <a:rPr lang="de-AT" altLang="de-DE" dirty="0"/>
              <a:t>	</a:t>
            </a:r>
            <a:r>
              <a:rPr lang="de-AT" altLang="de-DE" b="1" dirty="0"/>
              <a:t>1.</a:t>
            </a:r>
            <a:r>
              <a:rPr lang="de-AT" altLang="de-DE" dirty="0"/>
              <a:t> deren sich der </a:t>
            </a:r>
            <a:r>
              <a:rPr lang="de-AT" altLang="de-DE" u="sng" dirty="0"/>
              <a:t>Besitzer entledigen will </a:t>
            </a:r>
            <a:r>
              <a:rPr lang="de-AT" altLang="de-DE" dirty="0"/>
              <a:t>oder entledigt hat 	oder</a:t>
            </a:r>
          </a:p>
          <a:p>
            <a:pPr algn="l" eaLnBrk="1" hangingPunct="1">
              <a:lnSpc>
                <a:spcPct val="150000"/>
              </a:lnSpc>
            </a:pPr>
            <a:r>
              <a:rPr lang="de-AT" altLang="de-DE" dirty="0"/>
              <a:t>	</a:t>
            </a:r>
            <a:r>
              <a:rPr lang="de-AT" altLang="de-DE" b="1" dirty="0"/>
              <a:t>2.</a:t>
            </a:r>
            <a:r>
              <a:rPr lang="de-AT" altLang="de-DE" dirty="0"/>
              <a:t> deren Sammlung, Lagerung, Beförderung und Behandlung </a:t>
            </a:r>
            <a:r>
              <a:rPr lang="de-AT" altLang="de-DE" u="sng" dirty="0"/>
              <a:t>als </a:t>
            </a:r>
            <a:r>
              <a:rPr lang="de-AT" altLang="de-DE" dirty="0"/>
              <a:t>	</a:t>
            </a:r>
            <a:r>
              <a:rPr lang="de-AT" altLang="de-DE" u="sng" dirty="0"/>
              <a:t>Abfall erforderlich ist</a:t>
            </a:r>
            <a:r>
              <a:rPr lang="de-AT" altLang="de-DE" dirty="0"/>
              <a:t>, um die öffentlichen Interessen </a:t>
            </a:r>
          </a:p>
          <a:p>
            <a:pPr algn="l" eaLnBrk="1" hangingPunct="1">
              <a:lnSpc>
                <a:spcPct val="150000"/>
              </a:lnSpc>
            </a:pPr>
            <a:r>
              <a:rPr lang="de-AT" altLang="de-DE" dirty="0"/>
              <a:t>	nicht zu beeinträchtigen.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755576" y="2708920"/>
            <a:ext cx="11588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8800" dirty="0"/>
              <a:t>§</a:t>
            </a:r>
            <a:endParaRPr lang="de-AT" altLang="de-DE" sz="8800" dirty="0"/>
          </a:p>
        </p:txBody>
      </p:sp>
    </p:spTree>
    <p:extLst>
      <p:ext uri="{BB962C8B-B14F-4D97-AF65-F5344CB8AC3E}">
        <p14:creationId xmlns:p14="http://schemas.microsoft.com/office/powerpoint/2010/main" val="19308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43197"/>
          </a:xfrm>
        </p:spPr>
        <p:txBody>
          <a:bodyPr anchor="t"/>
          <a:lstStyle/>
          <a:p>
            <a:pPr lvl="2" algn="l" rtl="0">
              <a:spcBef>
                <a:spcPct val="0"/>
              </a:spcBef>
            </a:pPr>
            <a:r>
              <a:rPr lang="de-DE" altLang="de-DE" sz="2400" b="1" dirty="0" smtClean="0">
                <a:latin typeface="+mj-lt"/>
                <a:ea typeface="ＭＳ Ｐゴシック" pitchFamily="34" charset="-128"/>
              </a:rPr>
              <a:t>Abfallbegriff</a:t>
            </a:r>
            <a:r>
              <a:rPr lang="de-DE" altLang="de-DE" u="sng" dirty="0" smtClean="0">
                <a:latin typeface="+mj-lt"/>
                <a:ea typeface="ＭＳ Ｐゴシック" pitchFamily="34" charset="-128"/>
              </a:rPr>
              <a:t/>
            </a:r>
            <a:br>
              <a:rPr lang="de-DE" altLang="de-DE" u="sng" dirty="0" smtClean="0">
                <a:latin typeface="+mj-lt"/>
                <a:ea typeface="ＭＳ Ｐゴシック" pitchFamily="34" charset="-128"/>
              </a:rPr>
            </a:br>
            <a:endParaRPr lang="de-AT" dirty="0">
              <a:latin typeface="+mj-lt"/>
            </a:endParaRP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2027982"/>
            <a:ext cx="8229600" cy="4098182"/>
          </a:xfrm>
        </p:spPr>
        <p:txBody>
          <a:bodyPr/>
          <a:lstStyle/>
          <a:p>
            <a:pPr marL="428625" lvl="2" indent="-342900">
              <a:buClr>
                <a:srgbClr val="0000FF"/>
              </a:buClr>
              <a:defRPr/>
            </a:pPr>
            <a:r>
              <a:rPr lang="de-DE" altLang="de-DE" u="sng" dirty="0" smtClean="0">
                <a:ea typeface="ＭＳ Ｐゴシック" pitchFamily="34" charset="-128"/>
              </a:rPr>
              <a:t>subjektiver </a:t>
            </a:r>
            <a:r>
              <a:rPr lang="de-DE" altLang="de-DE" u="sng" dirty="0">
                <a:ea typeface="ＭＳ Ｐゴシック" pitchFamily="34" charset="-128"/>
              </a:rPr>
              <a:t>Abfallbegriff</a:t>
            </a:r>
            <a:r>
              <a:rPr lang="de-DE" altLang="de-DE" dirty="0">
                <a:ea typeface="ＭＳ Ｐゴシック" pitchFamily="34" charset="-128"/>
              </a:rPr>
              <a:t>:  </a:t>
            </a:r>
            <a:r>
              <a:rPr lang="de-DE" altLang="de-DE" sz="2000" dirty="0">
                <a:ea typeface="ＭＳ Ｐゴシック" pitchFamily="34" charset="-128"/>
              </a:rPr>
              <a:t>Besitzer will sich dieser Sache 					</a:t>
            </a:r>
            <a:r>
              <a:rPr lang="de-DE" altLang="de-DE" sz="2000" dirty="0" smtClean="0">
                <a:ea typeface="ＭＳ Ｐゴシック" pitchFamily="34" charset="-128"/>
              </a:rPr>
              <a:t>entledigen oder hat sich entledigt</a:t>
            </a:r>
            <a:endParaRPr lang="de-DE" altLang="de-DE" sz="1800" dirty="0" smtClean="0">
              <a:ea typeface="ＭＳ Ｐゴシック" pitchFamily="34" charset="-128"/>
            </a:endParaRPr>
          </a:p>
          <a:p>
            <a:pPr marL="428625" lvl="2" indent="-342900">
              <a:buClr>
                <a:srgbClr val="0000FF"/>
              </a:buClr>
              <a:defRPr/>
            </a:pPr>
            <a:endParaRPr lang="de-DE" altLang="de-DE" sz="1800" u="sng" dirty="0">
              <a:ea typeface="ＭＳ Ｐゴシック" pitchFamily="34" charset="-128"/>
            </a:endParaRPr>
          </a:p>
          <a:p>
            <a:pPr marL="428625" lvl="2" indent="-342900">
              <a:buClr>
                <a:srgbClr val="0000FF"/>
              </a:buClr>
              <a:defRPr/>
            </a:pPr>
            <a:endParaRPr lang="de-DE" altLang="de-DE" sz="1800" u="sng" dirty="0" smtClean="0">
              <a:ea typeface="ＭＳ Ｐゴシック" pitchFamily="34" charset="-128"/>
            </a:endParaRPr>
          </a:p>
          <a:p>
            <a:pPr marL="85725" lvl="2" indent="0">
              <a:buClr>
                <a:srgbClr val="0000FF"/>
              </a:buClr>
              <a:buNone/>
              <a:defRPr/>
            </a:pPr>
            <a:endParaRPr lang="de-DE" altLang="de-DE" sz="1800" b="1" dirty="0" smtClean="0">
              <a:ea typeface="ＭＳ Ｐゴシック" pitchFamily="34" charset="-128"/>
            </a:endParaRPr>
          </a:p>
          <a:p>
            <a:pPr marL="85725" lvl="2" indent="0">
              <a:buClr>
                <a:srgbClr val="0000FF"/>
              </a:buClr>
              <a:buNone/>
              <a:defRPr/>
            </a:pPr>
            <a:endParaRPr lang="de-DE" altLang="de-DE" sz="1800" b="1" dirty="0" smtClean="0">
              <a:ea typeface="ＭＳ Ｐゴシック" pitchFamily="34" charset="-128"/>
            </a:endParaRPr>
          </a:p>
          <a:p>
            <a:pPr marL="428625" lvl="2" indent="-342900">
              <a:buClr>
                <a:srgbClr val="0000FF"/>
              </a:buClr>
              <a:defRPr/>
            </a:pPr>
            <a:r>
              <a:rPr lang="de-DE" altLang="de-DE" u="sng" dirty="0" smtClean="0">
                <a:ea typeface="ＭＳ Ｐゴシック" pitchFamily="34" charset="-128"/>
              </a:rPr>
              <a:t>objektiver </a:t>
            </a:r>
            <a:r>
              <a:rPr lang="de-DE" altLang="de-DE" u="sng" dirty="0">
                <a:ea typeface="ＭＳ Ｐゴシック" pitchFamily="34" charset="-128"/>
              </a:rPr>
              <a:t>Abfallbegriff</a:t>
            </a:r>
            <a:r>
              <a:rPr lang="de-DE" altLang="de-DE" dirty="0">
                <a:ea typeface="ＭＳ Ｐゴシック" pitchFamily="34" charset="-128"/>
              </a:rPr>
              <a:t>:  </a:t>
            </a:r>
            <a:r>
              <a:rPr lang="de-DE" altLang="de-DE" sz="1800" dirty="0">
                <a:ea typeface="ＭＳ Ｐゴシック" pitchFamily="34" charset="-128"/>
              </a:rPr>
              <a:t>Sachen deren </a:t>
            </a:r>
            <a:r>
              <a:rPr lang="de-DE" altLang="de-DE" sz="1800" dirty="0" smtClean="0">
                <a:ea typeface="ＭＳ Ｐゴシック" pitchFamily="34" charset="-128"/>
              </a:rPr>
              <a:t>Sammlung, Lagerung, Beförderung 			              und </a:t>
            </a:r>
            <a:r>
              <a:rPr lang="de-DE" altLang="de-DE" sz="1800" dirty="0">
                <a:ea typeface="ＭＳ Ｐゴシック" pitchFamily="34" charset="-128"/>
              </a:rPr>
              <a:t>Behandlung als Abfall </a:t>
            </a:r>
            <a:r>
              <a:rPr lang="de-DE" altLang="de-DE" sz="1800" dirty="0" smtClean="0">
                <a:ea typeface="ＭＳ Ｐゴシック" pitchFamily="34" charset="-128"/>
              </a:rPr>
              <a:t>erforderlich </a:t>
            </a:r>
            <a:r>
              <a:rPr lang="de-DE" altLang="de-DE" sz="1800" dirty="0">
                <a:ea typeface="ＭＳ Ｐゴシック" pitchFamily="34" charset="-128"/>
              </a:rPr>
              <a:t>ist, um </a:t>
            </a:r>
            <a:endParaRPr lang="de-DE" altLang="de-DE" sz="1800" dirty="0" smtClean="0">
              <a:ea typeface="ＭＳ Ｐゴシック" pitchFamily="34" charset="-128"/>
            </a:endParaRPr>
          </a:p>
          <a:p>
            <a:pPr marL="85725" lvl="2" indent="0">
              <a:buClr>
                <a:srgbClr val="0000FF"/>
              </a:buClr>
              <a:buNone/>
              <a:defRPr/>
            </a:pPr>
            <a:r>
              <a:rPr lang="de-DE" altLang="de-DE" sz="1800" dirty="0">
                <a:ea typeface="ＭＳ Ｐゴシック" pitchFamily="34" charset="-128"/>
              </a:rPr>
              <a:t>	</a:t>
            </a:r>
            <a:r>
              <a:rPr lang="de-DE" altLang="de-DE" sz="1800" dirty="0" smtClean="0">
                <a:ea typeface="ＭＳ Ｐゴシック" pitchFamily="34" charset="-128"/>
              </a:rPr>
              <a:t>		              öffentliche </a:t>
            </a:r>
            <a:r>
              <a:rPr lang="de-DE" altLang="de-DE" sz="1800" dirty="0">
                <a:ea typeface="ＭＳ Ｐゴシック" pitchFamily="34" charset="-128"/>
              </a:rPr>
              <a:t>Interessen </a:t>
            </a:r>
            <a:r>
              <a:rPr lang="de-DE" altLang="de-DE" sz="1800" dirty="0" smtClean="0">
                <a:ea typeface="ＭＳ Ｐゴシック" pitchFamily="34" charset="-128"/>
              </a:rPr>
              <a:t>nicht </a:t>
            </a:r>
            <a:r>
              <a:rPr lang="de-DE" altLang="de-DE" sz="1800" dirty="0">
                <a:ea typeface="ＭＳ Ｐゴシック" pitchFamily="34" charset="-128"/>
              </a:rPr>
              <a:t>zu </a:t>
            </a:r>
            <a:r>
              <a:rPr lang="de-DE" altLang="de-DE" sz="1800" dirty="0" smtClean="0">
                <a:ea typeface="ＭＳ Ｐゴシック" pitchFamily="34" charset="-128"/>
              </a:rPr>
              <a:t>beinträchtigen</a:t>
            </a:r>
            <a:endParaRPr lang="de-DE" altLang="de-DE" sz="1800" dirty="0">
              <a:ea typeface="ＭＳ Ｐゴシック" pitchFamily="34" charset="-128"/>
            </a:endParaRPr>
          </a:p>
        </p:txBody>
      </p:sp>
      <p:sp>
        <p:nvSpPr>
          <p:cNvPr id="5" name="Textfeld 7"/>
          <p:cNvSpPr txBox="1">
            <a:spLocks noChangeArrowheads="1"/>
          </p:cNvSpPr>
          <p:nvPr/>
        </p:nvSpPr>
        <p:spPr bwMode="auto">
          <a:xfrm>
            <a:off x="611560" y="2852936"/>
            <a:ext cx="8075241" cy="400110"/>
          </a:xfrm>
          <a:prstGeom prst="rect">
            <a:avLst/>
          </a:prstGeom>
          <a:solidFill>
            <a:srgbClr val="92D05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de-AT" altLang="de-DE" sz="2000" dirty="0" smtClean="0"/>
              <a:t>Aufgabe der Gewahrsame mit dem Zweck die Sache loszuwerden</a:t>
            </a:r>
            <a:endParaRPr lang="de-AT" altLang="de-DE" sz="2000" dirty="0"/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615607" y="5517232"/>
            <a:ext cx="8081193" cy="400110"/>
          </a:xfrm>
          <a:prstGeom prst="rect">
            <a:avLst/>
          </a:prstGeom>
          <a:solidFill>
            <a:srgbClr val="92D05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de-DE" altLang="de-DE" sz="2000" dirty="0"/>
              <a:t> = abstrakte Gefahr oder Bedrohung</a:t>
            </a:r>
            <a:endParaRPr lang="de-AT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5050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Abfallbegriff</a:t>
            </a:r>
            <a:endParaRPr lang="de-AT" sz="24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5600" indent="-355600" eaLnBrk="1" hangingPunct="1">
              <a:buNone/>
              <a:defRPr/>
            </a:pPr>
            <a:r>
              <a:rPr lang="de-DE" altLang="de-DE" sz="2400" b="0" u="sng" dirty="0" smtClean="0">
                <a:ea typeface="ＭＳ Ｐゴシック" pitchFamily="34" charset="-128"/>
              </a:rPr>
              <a:t>„bewegliche Sachen“:</a:t>
            </a:r>
          </a:p>
          <a:p>
            <a:pPr marL="541338" lvl="1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es kommt auf die „faktische Beweglichkeit“ an:</a:t>
            </a:r>
          </a:p>
          <a:p>
            <a:pPr marL="541338" lvl="1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  <a:sym typeface="Wingdings" panose="05000000000000000000" pitchFamily="2" charset="2"/>
              </a:rPr>
              <a:t>≠ zivilrechtlicher Sachbegriff</a:t>
            </a:r>
          </a:p>
          <a:p>
            <a:pPr marL="541338" lvl="1" indent="0" eaLnBrk="1" hangingPunct="1">
              <a:defRPr/>
            </a:pPr>
            <a:endParaRPr lang="de-DE" altLang="de-DE" dirty="0">
              <a:ea typeface="ＭＳ Ｐゴシック" pitchFamily="34" charset="-128"/>
              <a:sym typeface="Wingdings" panose="05000000000000000000" pitchFamily="2" charset="2"/>
            </a:endParaRPr>
          </a:p>
          <a:p>
            <a:pPr marL="541338" lvl="1" indent="0" eaLnBrk="1" hangingPunct="1">
              <a:defRPr/>
            </a:pPr>
            <a:endParaRPr lang="de-DE" altLang="de-DE" dirty="0" smtClean="0">
              <a:ea typeface="ＭＳ Ｐゴシック" pitchFamily="34" charset="-128"/>
            </a:endParaRPr>
          </a:p>
          <a:p>
            <a:pPr marL="355600" indent="-355600" eaLnBrk="1" hangingPunct="1">
              <a:buNone/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lvl="2" eaLnBrk="1" hangingPunct="1"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endParaRPr lang="de-AT" altLang="de-DE" dirty="0" smtClean="0"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04813" y="3957510"/>
            <a:ext cx="7881987" cy="2246769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</p:spPr>
        <p:txBody>
          <a:bodyPr wrap="square">
            <a:spAutoFit/>
          </a:bodyPr>
          <a:lstStyle/>
          <a:p>
            <a:pPr marL="541338" lvl="1" indent="-360363" algn="l">
              <a:defRPr/>
            </a:pPr>
            <a:r>
              <a:rPr lang="de-DE" altLang="de-DE" sz="2000" u="sng" dirty="0">
                <a:sym typeface="Wingdings" panose="05000000000000000000" pitchFamily="2" charset="2"/>
              </a:rPr>
              <a:t>Beispiel</a:t>
            </a:r>
          </a:p>
          <a:p>
            <a:pPr marL="541338" lvl="1" algn="l">
              <a:defRPr/>
            </a:pPr>
            <a:r>
              <a:rPr lang="de-DE" altLang="de-DE" sz="2000" dirty="0">
                <a:sym typeface="Wingdings" panose="05000000000000000000" pitchFamily="2" charset="2"/>
              </a:rPr>
              <a:t>	Altöl sickert in Erdreich ein:</a:t>
            </a:r>
          </a:p>
          <a:p>
            <a:pPr marL="541338" lvl="1" algn="l">
              <a:defRPr/>
            </a:pPr>
            <a:endParaRPr lang="de-DE" altLang="de-DE" sz="2000" dirty="0">
              <a:sym typeface="Wingdings" panose="05000000000000000000" pitchFamily="2" charset="2"/>
            </a:endParaRPr>
          </a:p>
          <a:p>
            <a:pPr marL="1341438" lvl="2" indent="-342900">
              <a:defRPr/>
            </a:pPr>
            <a:r>
              <a:rPr lang="de-DE" altLang="de-DE" sz="2000" dirty="0" smtClean="0">
                <a:sym typeface="Wingdings" panose="05000000000000000000" pitchFamily="2" charset="2"/>
              </a:rPr>
              <a:t>  Nach </a:t>
            </a:r>
            <a:r>
              <a:rPr lang="de-DE" altLang="de-DE" sz="2000" dirty="0">
                <a:sym typeface="Wingdings" panose="05000000000000000000" pitchFamily="2" charset="2"/>
              </a:rPr>
              <a:t>zivilrechtlicher Beurteilung ist der Boden unbeweglich;</a:t>
            </a:r>
          </a:p>
          <a:p>
            <a:pPr marL="1341438" lvl="2" indent="-342900">
              <a:defRPr/>
            </a:pPr>
            <a:r>
              <a:rPr lang="de-DE" altLang="de-DE" sz="2000" dirty="0" smtClean="0">
                <a:sym typeface="Wingdings" panose="05000000000000000000" pitchFamily="2" charset="2"/>
              </a:rPr>
              <a:t>  „</a:t>
            </a:r>
            <a:r>
              <a:rPr lang="de-DE" altLang="de-DE" sz="2000" dirty="0">
                <a:sym typeface="Wingdings" panose="05000000000000000000" pitchFamily="2" charset="2"/>
              </a:rPr>
              <a:t>faktische Beweglichkeit“ nach AWG: </a:t>
            </a:r>
            <a:r>
              <a:rPr lang="de-DE" altLang="de-DE" sz="2000" dirty="0" smtClean="0">
                <a:sym typeface="Wingdings" panose="05000000000000000000" pitchFamily="2" charset="2"/>
              </a:rPr>
              <a:t>die </a:t>
            </a:r>
            <a:r>
              <a:rPr lang="de-DE" altLang="de-DE" sz="2000" dirty="0">
                <a:sym typeface="Wingdings" panose="05000000000000000000" pitchFamily="2" charset="2"/>
              </a:rPr>
              <a:t>mit dem Boden „verschmolzenen“ umweltschädlichen Substanzen </a:t>
            </a:r>
            <a:r>
              <a:rPr lang="de-DE" altLang="de-DE" sz="2000" dirty="0" smtClean="0">
                <a:sym typeface="Wingdings" panose="05000000000000000000" pitchFamily="2" charset="2"/>
              </a:rPr>
              <a:t>sind Abfall </a:t>
            </a:r>
          </a:p>
          <a:p>
            <a:pPr marL="998538" lvl="2" algn="l">
              <a:defRPr/>
            </a:pPr>
            <a:r>
              <a:rPr lang="de-DE" altLang="de-DE" sz="2000" dirty="0" smtClean="0">
                <a:sym typeface="Wingdings" panose="05000000000000000000" pitchFamily="2" charset="2"/>
              </a:rPr>
              <a:t>  kontaminiertes, abgetragenes </a:t>
            </a:r>
            <a:r>
              <a:rPr lang="de-DE" altLang="de-DE" sz="2000" dirty="0">
                <a:sym typeface="Wingdings" panose="05000000000000000000" pitchFamily="2" charset="2"/>
              </a:rPr>
              <a:t>Erdreich hat Abfalleigenschaft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517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Ausnahmen vom Abfallbegriff</a:t>
            </a:r>
            <a:endParaRPr lang="de-AT" sz="24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95490"/>
            <a:ext cx="8229600" cy="4929411"/>
          </a:xfrm>
        </p:spPr>
        <p:txBody>
          <a:bodyPr>
            <a:normAutofit fontScale="92500"/>
          </a:bodyPr>
          <a:lstStyle/>
          <a:p>
            <a:pPr marL="195263" lvl="3" indent="0" eaLnBrk="1" hangingPunct="1">
              <a:lnSpc>
                <a:spcPct val="90000"/>
              </a:lnSpc>
              <a:buNone/>
              <a:defRPr/>
            </a:pPr>
            <a:r>
              <a:rPr lang="de-DE" altLang="de-DE" sz="2400" u="sng" dirty="0" smtClean="0">
                <a:ea typeface="ＭＳ Ｐゴシック" pitchFamily="34" charset="-128"/>
              </a:rPr>
              <a:t>Gesetzliche Ausnahmen: §3 AWG</a:t>
            </a:r>
          </a:p>
          <a:p>
            <a:pPr marL="550863" lvl="3" indent="-355600" eaLnBrk="1" hangingPunct="1">
              <a:lnSpc>
                <a:spcPct val="90000"/>
              </a:lnSpc>
              <a:defRPr/>
            </a:pPr>
            <a:endParaRPr lang="de-DE" altLang="de-DE" sz="2400" u="sng" dirty="0" smtClean="0">
              <a:ea typeface="ＭＳ Ｐゴシック" pitchFamily="34" charset="-128"/>
            </a:endParaRP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Abwässer (</a:t>
            </a:r>
            <a:r>
              <a:rPr lang="de-DE" altLang="de-DE" sz="2400" dirty="0">
                <a:ea typeface="ＭＳ Ｐゴシック" pitchFamily="34" charset="-128"/>
              </a:rPr>
              <a:t>R</a:t>
            </a:r>
            <a:r>
              <a:rPr lang="de-DE" altLang="de-DE" sz="2400" dirty="0" smtClean="0">
                <a:ea typeface="ＭＳ Ｐゴシック" pitchFamily="34" charset="-128"/>
              </a:rPr>
              <a:t>eglungen </a:t>
            </a:r>
            <a:r>
              <a:rPr lang="de-DE" altLang="de-DE" sz="2400" dirty="0" err="1" smtClean="0">
                <a:ea typeface="ＭＳ Ｐゴシック" pitchFamily="34" charset="-128"/>
              </a:rPr>
              <a:t>ua</a:t>
            </a:r>
            <a:r>
              <a:rPr lang="de-DE" altLang="de-DE" sz="2400" dirty="0" smtClean="0">
                <a:ea typeface="ＭＳ Ｐゴシック" pitchFamily="34" charset="-128"/>
              </a:rPr>
              <a:t> im WRG und weiteren Vorschriften)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Abgase (aber luftreinhalterechtliche Vorschriften)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Bergbauliche Abfälle (</a:t>
            </a:r>
            <a:r>
              <a:rPr lang="de-DE" altLang="de-DE" sz="2400" dirty="0" err="1" smtClean="0">
                <a:ea typeface="ＭＳ Ｐゴシック" pitchFamily="34" charset="-128"/>
              </a:rPr>
              <a:t>MinROG</a:t>
            </a:r>
            <a:r>
              <a:rPr lang="de-DE" altLang="de-DE" sz="2400" dirty="0" smtClean="0">
                <a:ea typeface="ＭＳ Ｐゴシック" pitchFamily="34" charset="-128"/>
              </a:rPr>
              <a:t>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Radioaktive Stoffe (</a:t>
            </a:r>
            <a:r>
              <a:rPr lang="de-DE" altLang="de-DE" sz="2400" dirty="0" err="1" smtClean="0">
                <a:ea typeface="ＭＳ Ｐゴシック" pitchFamily="34" charset="-128"/>
              </a:rPr>
              <a:t>StrahlenschutzG</a:t>
            </a:r>
            <a:r>
              <a:rPr lang="de-DE" altLang="de-DE" sz="2400" dirty="0" smtClean="0">
                <a:ea typeface="ＭＳ Ｐゴシック" pitchFamily="34" charset="-128"/>
              </a:rPr>
              <a:t>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Schlachtabfälle und Tierkadaver aufgrund von Tierseuchenbekämpfung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Tierische Nebenprodukte (!! Gegenausnahmen !!)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Sprengstoffabfälle (außer Airbags)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Fluss - Sedimente (nicht kontaminiert)</a:t>
            </a:r>
          </a:p>
          <a:p>
            <a:pPr marL="990600" lvl="3" indent="-4476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Aushubmaterial (nicht kontaminiert)</a:t>
            </a:r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de-DE" altLang="de-DE" sz="1800" b="0" u="sng" dirty="0" smtClean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90000"/>
              </a:lnSpc>
              <a:buNone/>
              <a:defRPr/>
            </a:pPr>
            <a:r>
              <a:rPr lang="de-DE" altLang="de-DE" sz="1600" b="0" dirty="0" smtClean="0">
                <a:ea typeface="ＭＳ Ｐゴシック" pitchFamily="34" charset="-128"/>
              </a:rPr>
              <a:t>	</a:t>
            </a:r>
            <a:endParaRPr lang="de-DE" altLang="de-DE" sz="1600" b="0" u="sng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2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Abfallbegriff</a:t>
            </a:r>
            <a:endParaRPr lang="de-AT" sz="24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82961"/>
            <a:ext cx="8229600" cy="3849291"/>
          </a:xfrm>
        </p:spPr>
        <p:txBody>
          <a:bodyPr>
            <a:normAutofit/>
          </a:bodyPr>
          <a:lstStyle/>
          <a:p>
            <a:pPr marL="355600" indent="-355600" eaLnBrk="1" hangingPunct="1">
              <a:lnSpc>
                <a:spcPct val="90000"/>
              </a:lnSpc>
              <a:buNone/>
              <a:defRPr/>
            </a:pPr>
            <a:r>
              <a:rPr lang="de-DE" altLang="de-DE" sz="2400" u="sng" dirty="0" smtClean="0">
                <a:ea typeface="ＭＳ Ｐゴシック" pitchFamily="34" charset="-128"/>
              </a:rPr>
              <a:t>Ausnahmetatbestände vom </a:t>
            </a:r>
            <a:r>
              <a:rPr lang="de-DE" altLang="de-DE" sz="2400" u="sng" dirty="0" err="1" smtClean="0">
                <a:ea typeface="ＭＳ Ｐゴシック" pitchFamily="34" charset="-128"/>
              </a:rPr>
              <a:t>obj</a:t>
            </a:r>
            <a:r>
              <a:rPr lang="de-DE" altLang="de-DE" sz="2400" u="sng" dirty="0" smtClean="0">
                <a:ea typeface="ＭＳ Ｐゴシック" pitchFamily="34" charset="-128"/>
              </a:rPr>
              <a:t> Abfallbegriff</a:t>
            </a:r>
            <a:r>
              <a:rPr lang="de-DE" altLang="de-DE" sz="2400" u="sng" dirty="0">
                <a:ea typeface="ＭＳ Ｐゴシック" pitchFamily="34" charset="-128"/>
              </a:rPr>
              <a:t> </a:t>
            </a:r>
            <a:r>
              <a:rPr lang="de-DE" altLang="de-DE" sz="2400" b="0" u="sng" dirty="0" smtClean="0">
                <a:ea typeface="ＭＳ Ｐゴシック" pitchFamily="34" charset="-128"/>
              </a:rPr>
              <a:t>§ </a:t>
            </a:r>
            <a:r>
              <a:rPr lang="de-DE" altLang="de-DE" sz="2400" b="0" u="sng" dirty="0">
                <a:ea typeface="ＭＳ Ｐゴシック" pitchFamily="34" charset="-128"/>
              </a:rPr>
              <a:t>2 Abs 3 </a:t>
            </a:r>
            <a:r>
              <a:rPr lang="de-DE" altLang="de-DE" sz="2400" b="0" u="sng" dirty="0" smtClean="0">
                <a:ea typeface="ＭＳ Ｐゴシック" pitchFamily="34" charset="-128"/>
              </a:rPr>
              <a:t>AWG</a:t>
            </a:r>
          </a:p>
          <a:p>
            <a:pPr marL="550863" lvl="3" indent="-355600" eaLnBrk="1" hangingPunct="1">
              <a:lnSpc>
                <a:spcPct val="90000"/>
              </a:lnSpc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Neu oder bestimmungsgemäße Verwendung</a:t>
            </a:r>
          </a:p>
          <a:p>
            <a:pPr marL="550863" lvl="3" indent="-355600" eaLnBrk="1" hangingPunct="1">
              <a:lnSpc>
                <a:spcPct val="90000"/>
              </a:lnSpc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Voraussetzungen müssen kumulativ vorliegen!</a:t>
            </a:r>
            <a:endParaRPr lang="de-DE" altLang="de-DE" sz="2400" u="sng" dirty="0" smtClean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90000"/>
              </a:lnSpc>
              <a:defRPr/>
            </a:pPr>
            <a:endParaRPr lang="de-DE" altLang="de-DE" sz="2400" b="0" u="sng" dirty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90000"/>
              </a:lnSpc>
              <a:buNone/>
              <a:defRPr/>
            </a:pPr>
            <a:r>
              <a:rPr lang="de-DE" altLang="de-DE" sz="2400" b="0" dirty="0">
                <a:ea typeface="ＭＳ Ｐゴシック" pitchFamily="34" charset="-128"/>
              </a:rPr>
              <a:t>	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1306292" y="3501008"/>
            <a:ext cx="7272808" cy="3000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de-AT" altLang="de-DE" dirty="0" smtClean="0"/>
              <a:t>Die </a:t>
            </a:r>
            <a:r>
              <a:rPr lang="de-AT" altLang="de-DE" dirty="0"/>
              <a:t>Sammlung, Lagerung, Beförderung und Behandlung </a:t>
            </a:r>
            <a:r>
              <a:rPr lang="de-AT" altLang="de-DE" dirty="0" smtClean="0"/>
              <a:t>von </a:t>
            </a:r>
            <a:r>
              <a:rPr lang="de-AT" altLang="de-DE" u="sng" dirty="0"/>
              <a:t>Mist, Jauche, Gülle</a:t>
            </a:r>
            <a:r>
              <a:rPr lang="de-AT" altLang="de-DE" dirty="0"/>
              <a:t> und organisch kompostierbarem </a:t>
            </a:r>
            <a:r>
              <a:rPr lang="de-AT" altLang="de-DE" dirty="0" smtClean="0"/>
              <a:t>Material </a:t>
            </a:r>
            <a:r>
              <a:rPr lang="de-AT" altLang="de-DE" dirty="0"/>
              <a:t>als Abfall ist dann nicht im öffentlichen Interesse 	(§ 1 Abs. 3) erforderlich, wenn diese </a:t>
            </a:r>
            <a:r>
              <a:rPr lang="de-AT" altLang="de-DE" u="sng" dirty="0"/>
              <a:t>im Rahmen</a:t>
            </a:r>
            <a:r>
              <a:rPr lang="de-AT" altLang="de-DE" dirty="0"/>
              <a:t> eines </a:t>
            </a:r>
            <a:r>
              <a:rPr lang="de-AT" altLang="de-DE" u="sng" dirty="0" smtClean="0"/>
              <a:t>land- </a:t>
            </a:r>
            <a:r>
              <a:rPr lang="de-AT" altLang="de-DE" u="sng" dirty="0"/>
              <a:t>und forstwirtschaftlichen Betriebs </a:t>
            </a:r>
            <a:r>
              <a:rPr lang="de-AT" altLang="de-DE" dirty="0"/>
              <a:t>anfallen </a:t>
            </a:r>
            <a:r>
              <a:rPr lang="de-AT" altLang="de-DE" u="sng" dirty="0"/>
              <a:t>und</a:t>
            </a:r>
            <a:r>
              <a:rPr lang="de-AT" altLang="de-DE" dirty="0"/>
              <a:t> im 	</a:t>
            </a:r>
            <a:r>
              <a:rPr lang="de-AT" altLang="de-DE" dirty="0" smtClean="0"/>
              <a:t>unmittelbaren </a:t>
            </a:r>
            <a:r>
              <a:rPr lang="de-AT" altLang="de-DE" u="sng" dirty="0" smtClean="0"/>
              <a:t>Bereich</a:t>
            </a:r>
            <a:r>
              <a:rPr lang="de-AT" altLang="de-DE" dirty="0"/>
              <a:t> </a:t>
            </a:r>
            <a:r>
              <a:rPr lang="de-AT" altLang="de-DE" dirty="0" smtClean="0"/>
              <a:t>eines </a:t>
            </a:r>
            <a:r>
              <a:rPr lang="de-AT" altLang="de-DE" dirty="0"/>
              <a:t>land- und forstwirtschaftlichen </a:t>
            </a:r>
            <a:r>
              <a:rPr lang="de-AT" altLang="de-DE" dirty="0" smtClean="0"/>
              <a:t>Betriebs </a:t>
            </a:r>
            <a:r>
              <a:rPr lang="de-AT" altLang="de-DE" dirty="0"/>
              <a:t>einer </a:t>
            </a:r>
            <a:r>
              <a:rPr lang="de-AT" altLang="de-DE" u="sng" dirty="0"/>
              <a:t>zulässigen Verwendung </a:t>
            </a:r>
            <a:r>
              <a:rPr lang="de-AT" altLang="de-DE" dirty="0"/>
              <a:t>zugeführt werden.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179512" y="4005064"/>
            <a:ext cx="1158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8800" dirty="0"/>
              <a:t>§</a:t>
            </a:r>
            <a:endParaRPr lang="de-AT" altLang="de-DE" sz="8800" dirty="0"/>
          </a:p>
        </p:txBody>
      </p:sp>
    </p:spTree>
    <p:extLst>
      <p:ext uri="{BB962C8B-B14F-4D97-AF65-F5344CB8AC3E}">
        <p14:creationId xmlns:p14="http://schemas.microsoft.com/office/powerpoint/2010/main" val="5026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</a:rPr>
              <a:t>Abfallbegriff</a:t>
            </a:r>
            <a:endParaRPr lang="de-AT" sz="24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25079"/>
            <a:ext cx="8229600" cy="3849291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de-DE" sz="3100" b="0" dirty="0" smtClean="0">
                <a:solidFill>
                  <a:srgbClr val="000000"/>
                </a:solidFill>
              </a:rPr>
              <a:t>Zeitpunkt Abfallende: § 5 AWG:</a:t>
            </a:r>
          </a:p>
          <a:p>
            <a:pPr lvl="2"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Verlust der Abfalleigenschaft durch Aussonderung aus Verwertungsmaßnahmen und</a:t>
            </a:r>
          </a:p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Rückführung in den Wirtschaftskreislauf</a:t>
            </a:r>
          </a:p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Abfallende kann auch „gesetzlich bestimmt“ sein, </a:t>
            </a:r>
          </a:p>
          <a:p>
            <a:pPr marL="114300" indent="0">
              <a:buNone/>
              <a:defRPr/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  wenn </a:t>
            </a:r>
            <a:r>
              <a:rPr lang="de-DE" dirty="0">
                <a:solidFill>
                  <a:srgbClr val="000000"/>
                </a:solidFill>
              </a:rPr>
              <a:t>im Gesetz oder VO ein anderer </a:t>
            </a:r>
            <a:r>
              <a:rPr lang="de-DE" dirty="0" smtClean="0">
                <a:solidFill>
                  <a:srgbClr val="000000"/>
                </a:solidFill>
              </a:rPr>
              <a:t>Zustand als </a:t>
            </a:r>
          </a:p>
          <a:p>
            <a:pPr marL="114300" indent="0">
              <a:buNone/>
              <a:defRPr/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  „Abfallende“ festgelegt wird.</a:t>
            </a:r>
          </a:p>
          <a:p>
            <a:pPr indent="0">
              <a:buNone/>
              <a:defRPr/>
            </a:pPr>
            <a:endParaRPr lang="de-DE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800100" indent="-457200">
              <a:buFont typeface="Wingdings" charset="2"/>
              <a:buChar char="è"/>
              <a:defRPr/>
            </a:pPr>
            <a:r>
              <a:rPr lang="de-DE" dirty="0" smtClean="0">
                <a:solidFill>
                  <a:srgbClr val="000000"/>
                </a:solidFill>
                <a:sym typeface="Wingdings" panose="05000000000000000000" pitchFamily="2" charset="2"/>
              </a:rPr>
              <a:t>AWG nicht mehr anwendbar</a:t>
            </a:r>
          </a:p>
          <a:p>
            <a:pPr marL="800100" indent="-457200">
              <a:buFont typeface="Wingdings" charset="2"/>
              <a:buChar char="è"/>
              <a:defRPr/>
            </a:pPr>
            <a:r>
              <a:rPr lang="de-DE" dirty="0" smtClean="0">
                <a:solidFill>
                  <a:srgbClr val="000000"/>
                </a:solidFill>
                <a:sym typeface="Wingdings" panose="05000000000000000000" pitchFamily="2" charset="2"/>
              </a:rPr>
              <a:t>Marktfähiges Produkt</a:t>
            </a:r>
            <a:endParaRPr lang="de-DE" dirty="0" smtClean="0">
              <a:solidFill>
                <a:srgbClr val="000000"/>
              </a:solidFill>
            </a:endParaRPr>
          </a:p>
        </p:txBody>
      </p:sp>
      <p:pic>
        <p:nvPicPr>
          <p:cNvPr id="5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4653137"/>
            <a:ext cx="225873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/>
              <a:t>Nebenprodukt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endParaRPr lang="de-AT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683568" y="2356809"/>
            <a:ext cx="7776864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dirty="0" smtClean="0"/>
              <a:t>	Ein </a:t>
            </a:r>
            <a:r>
              <a:rPr lang="de-DE" dirty="0"/>
              <a:t>Stoff oder Gegenstand, der das Ergebnis eines </a:t>
            </a:r>
            <a:r>
              <a:rPr lang="de-DE" dirty="0" smtClean="0"/>
              <a:t>	Herstellungsverfahrens </a:t>
            </a:r>
            <a:r>
              <a:rPr lang="de-DE" dirty="0"/>
              <a:t>ist, dessen Hauptziel nicht die Herstellung </a:t>
            </a:r>
            <a:r>
              <a:rPr lang="de-DE" dirty="0" smtClean="0"/>
              <a:t>	dieses </a:t>
            </a:r>
            <a:r>
              <a:rPr lang="de-DE" dirty="0"/>
              <a:t>Stoffes oder </a:t>
            </a:r>
            <a:r>
              <a:rPr lang="de-DE" dirty="0" smtClean="0"/>
              <a:t>Gegenstandes </a:t>
            </a:r>
            <a:r>
              <a:rPr lang="de-DE" dirty="0"/>
              <a:t>ist, kann nur dann als </a:t>
            </a:r>
            <a:r>
              <a:rPr lang="de-DE" dirty="0" smtClean="0"/>
              <a:t>	</a:t>
            </a:r>
            <a:r>
              <a:rPr lang="de-DE" u="sng" dirty="0" smtClean="0"/>
              <a:t>Nebenprodukt</a:t>
            </a:r>
            <a:r>
              <a:rPr lang="de-DE" dirty="0" smtClean="0"/>
              <a:t> </a:t>
            </a:r>
            <a:r>
              <a:rPr lang="de-DE" dirty="0"/>
              <a:t>und nicht als Abfall gelten, wenn folgende </a:t>
            </a:r>
            <a:r>
              <a:rPr lang="de-DE" dirty="0" smtClean="0"/>
              <a:t>	Voraussetzungen </a:t>
            </a:r>
            <a:r>
              <a:rPr lang="de-DE" dirty="0"/>
              <a:t>erfüllt sind: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sichere Verwendung des Stoffes oder Gegenstandes;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der Stoff oder Gegenstand kann ohne weitere Verarbeitung, die über die normalen industriellen Verfahren hinausgeht, verwendet werden;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die Erzeugung des Stoffes oder Gegenstandes ist integraler Bestandteil eines Herstellungsprozesses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die weitere Verwendung ist </a:t>
            </a:r>
            <a:r>
              <a:rPr lang="de-DE" dirty="0" smtClean="0"/>
              <a:t>zulässig und unbedenklich</a:t>
            </a:r>
            <a:endParaRPr lang="de-AT" altLang="de-DE" dirty="0"/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90581" y="2182961"/>
            <a:ext cx="83534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8800" dirty="0"/>
              <a:t>§</a:t>
            </a:r>
            <a:endParaRPr lang="de-AT" altLang="de-DE" sz="8800" dirty="0"/>
          </a:p>
        </p:txBody>
      </p:sp>
    </p:spTree>
    <p:extLst>
      <p:ext uri="{BB962C8B-B14F-4D97-AF65-F5344CB8AC3E}">
        <p14:creationId xmlns:p14="http://schemas.microsoft.com/office/powerpoint/2010/main" val="1986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17886"/>
            <a:ext cx="8229600" cy="698177"/>
          </a:xfrm>
        </p:spPr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Abfallbegriff</a:t>
            </a:r>
            <a:endParaRPr lang="de-AT" sz="2400" b="1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47267" y="2016063"/>
            <a:ext cx="8229600" cy="475252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de-DE" sz="2400" i="1" dirty="0"/>
              <a:t>G</a:t>
            </a:r>
            <a:r>
              <a:rPr lang="de-DE" sz="2400" b="0" i="1" dirty="0" smtClean="0"/>
              <a:t>efährliche Abfälle: § 4 AWG: </a:t>
            </a:r>
          </a:p>
          <a:p>
            <a:pPr marL="0" indent="0">
              <a:buNone/>
              <a:defRPr/>
            </a:pPr>
            <a:r>
              <a:rPr lang="de-DE" sz="1800" b="0" dirty="0" err="1" smtClean="0"/>
              <a:t>nsb</a:t>
            </a:r>
            <a:r>
              <a:rPr lang="de-DE" sz="1800" b="0" dirty="0" smtClean="0"/>
              <a:t>: „</a:t>
            </a:r>
            <a:r>
              <a:rPr lang="de-DE" sz="1800" b="0" i="1" dirty="0" smtClean="0"/>
              <a:t>explosiv</a:t>
            </a:r>
            <a:r>
              <a:rPr lang="de-DE" sz="1800" b="0" dirty="0" smtClean="0"/>
              <a:t>“, „</a:t>
            </a:r>
            <a:r>
              <a:rPr lang="de-DE" sz="1800" b="0" i="1" dirty="0" smtClean="0"/>
              <a:t>brandfördernd</a:t>
            </a:r>
            <a:r>
              <a:rPr lang="de-DE" sz="1800" b="0" dirty="0" smtClean="0"/>
              <a:t>“, „</a:t>
            </a:r>
            <a:r>
              <a:rPr lang="de-DE" sz="1800" b="0" i="1" dirty="0" smtClean="0"/>
              <a:t>giftig</a:t>
            </a:r>
            <a:r>
              <a:rPr lang="de-DE" sz="1800" b="0" dirty="0" smtClean="0"/>
              <a:t>“ </a:t>
            </a:r>
            <a:r>
              <a:rPr lang="de-DE" sz="1800" b="0" dirty="0" err="1" smtClean="0"/>
              <a:t>ua</a:t>
            </a:r>
            <a:endParaRPr lang="de-DE" sz="1800" b="0" dirty="0" smtClean="0"/>
          </a:p>
          <a:p>
            <a:pPr marL="0" indent="0">
              <a:buNone/>
              <a:defRPr/>
            </a:pPr>
            <a:endParaRPr lang="de-DE" sz="2400" dirty="0" smtClean="0"/>
          </a:p>
          <a:p>
            <a:pPr marL="0" indent="0">
              <a:buNone/>
              <a:defRPr/>
            </a:pPr>
            <a:r>
              <a:rPr lang="de-DE" sz="2400" b="0" dirty="0" err="1" smtClean="0"/>
              <a:t>FestsetzungsVO</a:t>
            </a:r>
            <a:r>
              <a:rPr lang="de-DE" sz="2400" b="0" dirty="0" smtClean="0"/>
              <a:t> für gefährliche Abfälle durch BMLFUW – dh es kommt nicht auf reale Eigenschaften an – nur auf die Auflistung in der VO</a:t>
            </a:r>
          </a:p>
          <a:p>
            <a:pPr marL="0" indent="0">
              <a:buNone/>
              <a:defRPr/>
            </a:pPr>
            <a:r>
              <a:rPr lang="de-DE" sz="2000" b="0" dirty="0" smtClean="0"/>
              <a:t>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Grundlage: europäischer Abfallkatalog „EAV“ (bis 2002 „EAK“)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 Mitgliedstaaten können </a:t>
            </a:r>
            <a:r>
              <a:rPr lang="de-DE" sz="2000" b="0" dirty="0" err="1" smtClean="0"/>
              <a:t>uU</a:t>
            </a:r>
            <a:r>
              <a:rPr lang="de-DE" sz="2000" b="0" dirty="0" smtClean="0"/>
              <a:t> weitere Stoffe als „gefährlich“ einstufen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 gefährliche Abfälle unterliegen besonderen Vorschriften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 „</a:t>
            </a:r>
            <a:r>
              <a:rPr lang="de-DE" sz="2000" b="0" i="1" dirty="0" smtClean="0"/>
              <a:t>Ausstufung</a:t>
            </a:r>
            <a:r>
              <a:rPr lang="de-DE" sz="2000" b="0" dirty="0" smtClean="0"/>
              <a:t>“ möglich: unter speziellen Voraussetzungen („gleichbleibende Qualität“ und „definierter Prozess“) kann ein „gefährlicher“ Abfall behördlich als „ungefährlich“ deklariert werden</a:t>
            </a:r>
            <a:endParaRPr lang="de-AT" sz="2000" b="0" dirty="0"/>
          </a:p>
        </p:txBody>
      </p:sp>
      <p:pic>
        <p:nvPicPr>
          <p:cNvPr id="5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3068638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/>
              <a:t>#1 Charakteristik</a:t>
            </a:r>
          </a:p>
          <a:p>
            <a:pPr marL="0" indent="0">
              <a:buNone/>
            </a:pPr>
            <a:r>
              <a:rPr lang="de-DE" sz="2400" dirty="0" smtClean="0"/>
              <a:t>#2 Kompetenzgrundlagen</a:t>
            </a:r>
          </a:p>
          <a:p>
            <a:pPr marL="0" indent="0">
              <a:buNone/>
            </a:pPr>
            <a:r>
              <a:rPr lang="de-DE" sz="2400" dirty="0"/>
              <a:t>#3 Grundrechtliche </a:t>
            </a:r>
            <a:r>
              <a:rPr lang="de-DE" sz="2400" dirty="0" smtClean="0"/>
              <a:t>Bezüge</a:t>
            </a:r>
          </a:p>
          <a:p>
            <a:pPr marL="0" indent="0">
              <a:buNone/>
            </a:pPr>
            <a:r>
              <a:rPr lang="de-DE" sz="2400" dirty="0"/>
              <a:t>#4 Europarechtliche </a:t>
            </a:r>
            <a:r>
              <a:rPr lang="de-DE" sz="2400" dirty="0" smtClean="0"/>
              <a:t>Bezüge</a:t>
            </a:r>
          </a:p>
          <a:p>
            <a:pPr marL="0" indent="0">
              <a:buNone/>
            </a:pPr>
            <a:r>
              <a:rPr lang="de-AT" sz="2400" dirty="0"/>
              <a:t>#5 Bestimmungen zum </a:t>
            </a:r>
            <a:r>
              <a:rPr lang="de-AT" sz="2400" dirty="0" smtClean="0"/>
              <a:t>Abfallwirtschaftsrecht</a:t>
            </a:r>
          </a:p>
          <a:p>
            <a:pPr marL="0" indent="0">
              <a:buNone/>
            </a:pPr>
            <a:r>
              <a:rPr lang="de-DE" sz="2400" dirty="0">
                <a:ea typeface="Franklin Gothic Medium" charset="0"/>
                <a:cs typeface="Franklin Gothic Medium" charset="0"/>
              </a:rPr>
              <a:t>#6 Behörden und </a:t>
            </a:r>
            <a:r>
              <a:rPr lang="de-DE" sz="2400" dirty="0" smtClean="0">
                <a:ea typeface="Franklin Gothic Medium" charset="0"/>
                <a:cs typeface="Franklin Gothic Medium" charset="0"/>
              </a:rPr>
              <a:t>Zuständigkeiten</a:t>
            </a:r>
          </a:p>
          <a:p>
            <a:pPr marL="0" indent="0">
              <a:buNone/>
            </a:pPr>
            <a:r>
              <a:rPr lang="de-DE" sz="2400" dirty="0"/>
              <a:t>#7 Verfahrensrecht</a:t>
            </a:r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2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/>
              <a:t>Abfallbegriff</a:t>
            </a:r>
            <a:endParaRPr lang="de-AT" sz="2400" b="1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2196318"/>
            <a:ext cx="8229600" cy="384929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de-DE" sz="2400" b="0" i="1" dirty="0" smtClean="0"/>
              <a:t>Problemstoff: § 2 Abs 4 Z 4</a:t>
            </a:r>
          </a:p>
          <a:p>
            <a:pPr>
              <a:defRPr/>
            </a:pPr>
            <a:endParaRPr lang="de-DE" sz="2000" u="sng" dirty="0" smtClean="0"/>
          </a:p>
          <a:p>
            <a:pPr>
              <a:defRPr/>
            </a:pPr>
            <a:endParaRPr lang="de-DE" sz="2000" u="sng" dirty="0"/>
          </a:p>
          <a:p>
            <a:pPr>
              <a:defRPr/>
            </a:pPr>
            <a:endParaRPr lang="de-DE" sz="2000" u="sng" dirty="0" smtClean="0"/>
          </a:p>
          <a:p>
            <a:pPr>
              <a:defRPr/>
            </a:pPr>
            <a:endParaRPr lang="de-DE" sz="2000" u="sng" dirty="0"/>
          </a:p>
          <a:p>
            <a:pPr lvl="4" indent="444500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durch Übergabe an den </a:t>
            </a:r>
            <a:r>
              <a:rPr lang="de-DE" dirty="0" err="1" smtClean="0"/>
              <a:t>Abfallbehandler</a:t>
            </a:r>
            <a:r>
              <a:rPr lang="de-DE" dirty="0" smtClean="0"/>
              <a:t> werden</a:t>
            </a:r>
          </a:p>
          <a:p>
            <a:pPr lvl="4" indent="0">
              <a:buNone/>
              <a:defRPr/>
            </a:pPr>
            <a:r>
              <a:rPr lang="de-DE" dirty="0" smtClean="0"/>
              <a:t>         „Problemstoffe“ zu „gefährlichen Abfällen“</a:t>
            </a:r>
            <a:endParaRPr lang="de-DE" dirty="0"/>
          </a:p>
          <a:p>
            <a:pPr lvl="4" indent="444500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zB:  Batterien, Altmedikamente, Lacke, Kühlschränke 	</a:t>
            </a:r>
            <a:r>
              <a:rPr lang="de-DE" dirty="0" err="1" smtClean="0"/>
              <a:t>usw</a:t>
            </a:r>
            <a:endParaRPr lang="de-DE" dirty="0" smtClean="0"/>
          </a:p>
          <a:p>
            <a:pPr lvl="4" indent="444500">
              <a:buFont typeface="Arial" panose="020B0604020202020204" pitchFamily="34" charset="0"/>
              <a:buChar char="•"/>
              <a:defRPr/>
            </a:pPr>
            <a:r>
              <a:rPr lang="de-DE" dirty="0"/>
              <a:t>o</a:t>
            </a:r>
            <a:r>
              <a:rPr lang="de-DE" dirty="0" smtClean="0"/>
              <a:t>hne diese Regelung wären die Normen über 	„gefährliche Abfälle“ auch für „normale Haushalte“ 	anwendbar</a:t>
            </a:r>
            <a:endParaRPr lang="de-DE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949325" y="2744148"/>
            <a:ext cx="7245350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de-AT" altLang="de-DE" dirty="0"/>
              <a:t>	“Problemstoffe” gefährliche Abfälle, die üblicherweise in 	privaten Haushalten anfallen. […] In beiden Fällen gelten 	diese Abfälle so lange als Problemstoffe, wie sie sich in der 	Gewahrsame der Abfallerzeuger befinden.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755576" y="2498086"/>
            <a:ext cx="7921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8800" smtClean="0"/>
              <a:t>§</a:t>
            </a:r>
            <a:endParaRPr lang="de-AT" altLang="de-DE" sz="8800" dirty="0"/>
          </a:p>
        </p:txBody>
      </p:sp>
    </p:spTree>
    <p:extLst>
      <p:ext uri="{BB962C8B-B14F-4D97-AF65-F5344CB8AC3E}">
        <p14:creationId xmlns:p14="http://schemas.microsoft.com/office/powerpoint/2010/main" val="18191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Abfallbegriff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8924" y="2060848"/>
            <a:ext cx="8229600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de-DE" sz="2600" i="1" dirty="0" smtClean="0"/>
              <a:t>Altöl gemäß § 2 Abs 4 Z 5 AWG:</a:t>
            </a:r>
          </a:p>
          <a:p>
            <a:pPr>
              <a:defRPr/>
            </a:pPr>
            <a:endParaRPr lang="de-DE" sz="2000" u="sng" dirty="0" smtClean="0"/>
          </a:p>
          <a:p>
            <a:pPr>
              <a:defRPr/>
            </a:pPr>
            <a:endParaRPr lang="de-DE" sz="2000" u="sng" dirty="0"/>
          </a:p>
          <a:p>
            <a:pPr>
              <a:defRPr/>
            </a:pPr>
            <a:endParaRPr lang="de-DE" sz="2000" u="sng" dirty="0" smtClean="0"/>
          </a:p>
          <a:p>
            <a:pPr>
              <a:defRPr/>
            </a:pPr>
            <a:endParaRPr lang="de-DE" sz="2000" u="sng" dirty="0"/>
          </a:p>
          <a:p>
            <a:pPr>
              <a:defRPr/>
            </a:pPr>
            <a:endParaRPr lang="de-DE" sz="2000" u="sng" dirty="0" smtClean="0"/>
          </a:p>
          <a:p>
            <a:pPr>
              <a:defRPr/>
            </a:pPr>
            <a:endParaRPr lang="de-DE" sz="2000" u="sng" dirty="0" smtClean="0"/>
          </a:p>
          <a:p>
            <a:pPr>
              <a:defRPr/>
            </a:pPr>
            <a:endParaRPr lang="de-DE" sz="2000" u="sng" dirty="0"/>
          </a:p>
          <a:p>
            <a:pPr>
              <a:buFont typeface="Wingdings" charset="2"/>
              <a:buChar char="è"/>
              <a:defRPr/>
            </a:pPr>
            <a:r>
              <a:rPr lang="de-DE" sz="2000" dirty="0" smtClean="0"/>
              <a:t>Besondere Behandlungsgrundsätze in § 16 </a:t>
            </a:r>
            <a:r>
              <a:rPr lang="de-DE" sz="2000" dirty="0" err="1" smtClean="0"/>
              <a:t>Abs</a:t>
            </a:r>
            <a:r>
              <a:rPr lang="de-DE" sz="2000" dirty="0" smtClean="0"/>
              <a:t> 3 AWG</a:t>
            </a:r>
          </a:p>
          <a:p>
            <a:pPr>
              <a:buFont typeface="Wingdings" charset="2"/>
              <a:buChar char="è"/>
              <a:defRPr/>
            </a:pPr>
            <a:r>
              <a:rPr lang="de-DE" sz="2000" dirty="0" smtClean="0"/>
              <a:t>Unterkategorie des gefährlichen Abfalls</a:t>
            </a:r>
          </a:p>
          <a:p>
            <a:pPr>
              <a:defRPr/>
            </a:pPr>
            <a:endParaRPr lang="de-DE" sz="2000" u="sng" dirty="0"/>
          </a:p>
          <a:p>
            <a:pPr>
              <a:buNone/>
              <a:defRPr/>
            </a:pPr>
            <a:r>
              <a:rPr lang="de-DE" sz="2000" u="sng" dirty="0" smtClean="0"/>
              <a:t>Verpflichtungen betreffend Motoröle und Ölfilter gemäß § 12 AWG:</a:t>
            </a:r>
          </a:p>
          <a:p>
            <a:pPr marL="285750" indent="-285750">
              <a:buFontTx/>
              <a:buChar char="-"/>
              <a:defRPr/>
            </a:pPr>
            <a:r>
              <a:rPr lang="de-DE" sz="2000" dirty="0" smtClean="0"/>
              <a:t>Beschränkung des gewerbsmäßigen Verkaufs</a:t>
            </a:r>
          </a:p>
          <a:p>
            <a:pPr marL="285750" indent="-285750">
              <a:buFontTx/>
              <a:buChar char="-"/>
              <a:defRPr/>
            </a:pPr>
            <a:r>
              <a:rPr lang="de-DE" sz="2000" dirty="0" smtClean="0"/>
              <a:t>Unentgeltliche Rücknahmepflicht bis zu einer Menge von 24 Litern</a:t>
            </a:r>
            <a:endParaRPr lang="de-AT" sz="2000" dirty="0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971550" y="2743760"/>
            <a:ext cx="720090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dirty="0" smtClean="0"/>
              <a:t>	„</a:t>
            </a:r>
            <a:r>
              <a:rPr lang="de-DE" dirty="0"/>
              <a:t>Altöle“ alle mineralischen oder synthetischen Schmier- oder </a:t>
            </a:r>
            <a:r>
              <a:rPr lang="de-DE" dirty="0" smtClean="0"/>
              <a:t>	Industrieöle</a:t>
            </a:r>
            <a:r>
              <a:rPr lang="de-DE" dirty="0"/>
              <a:t>, die für den Verwendungszweck, für den sie </a:t>
            </a:r>
            <a:r>
              <a:rPr lang="de-DE" dirty="0" smtClean="0"/>
              <a:t>	ursprünglich </a:t>
            </a:r>
            <a:r>
              <a:rPr lang="de-DE" dirty="0"/>
              <a:t>bestimmt waren, ungeeignet geworden sind, </a:t>
            </a:r>
            <a:r>
              <a:rPr lang="de-DE" dirty="0" smtClean="0"/>
              <a:t>	</a:t>
            </a:r>
            <a:r>
              <a:rPr lang="de-DE" dirty="0" err="1" smtClean="0"/>
              <a:t>zB</a:t>
            </a:r>
            <a:r>
              <a:rPr lang="de-DE" dirty="0" smtClean="0"/>
              <a:t> </a:t>
            </a:r>
            <a:r>
              <a:rPr lang="de-DE" dirty="0"/>
              <a:t>gebrauchte Verbrennungsmotoren- und Getriebeöle, </a:t>
            </a:r>
            <a:r>
              <a:rPr lang="de-DE" dirty="0" smtClean="0"/>
              <a:t>	Schmieröle</a:t>
            </a:r>
            <a:r>
              <a:rPr lang="de-DE" dirty="0"/>
              <a:t>, Turbinen- und Hydrauliköle.</a:t>
            </a:r>
            <a:endParaRPr lang="de-AT" altLang="de-DE" dirty="0"/>
          </a:p>
        </p:txBody>
      </p:sp>
      <p:sp>
        <p:nvSpPr>
          <p:cNvPr id="5" name="Textfeld 7"/>
          <p:cNvSpPr txBox="1">
            <a:spLocks noChangeArrowheads="1"/>
          </p:cNvSpPr>
          <p:nvPr/>
        </p:nvSpPr>
        <p:spPr bwMode="auto">
          <a:xfrm>
            <a:off x="827584" y="2563558"/>
            <a:ext cx="1158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8800" dirty="0"/>
              <a:t>§</a:t>
            </a:r>
            <a:endParaRPr lang="de-AT" altLang="de-DE" sz="8800" dirty="0"/>
          </a:p>
        </p:txBody>
      </p:sp>
    </p:spTree>
    <p:extLst>
      <p:ext uri="{BB962C8B-B14F-4D97-AF65-F5344CB8AC3E}">
        <p14:creationId xmlns:p14="http://schemas.microsoft.com/office/powerpoint/2010/main" val="39157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/>
              <a:t>Abfallvermeidung und Abfallverwertung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49291"/>
          </a:xfrm>
        </p:spPr>
        <p:txBody>
          <a:bodyPr/>
          <a:lstStyle/>
          <a:p>
            <a:pPr marL="457200" indent="-457200" algn="l">
              <a:buNone/>
            </a:pPr>
            <a:r>
              <a:rPr lang="de-DE" sz="2400" dirty="0" smtClean="0"/>
              <a:t>Produktbezogen:</a:t>
            </a:r>
          </a:p>
          <a:p>
            <a:pPr marL="457200" lvl="1" indent="0">
              <a:buNone/>
            </a:pPr>
            <a:r>
              <a:rPr lang="de-DE" sz="2400" b="0" dirty="0" smtClean="0"/>
              <a:t>	2. Abschnitt im AWG</a:t>
            </a:r>
          </a:p>
          <a:p>
            <a:pPr lvl="2"/>
            <a:r>
              <a:rPr lang="de-DE" b="0" dirty="0" smtClean="0"/>
              <a:t>Allgemein gehaltene Zielbestimmungen</a:t>
            </a:r>
          </a:p>
          <a:p>
            <a:pPr lvl="2"/>
            <a:r>
              <a:rPr lang="de-DE" dirty="0" smtClean="0"/>
              <a:t>Weitreichende Verordnungsermächtigungen</a:t>
            </a:r>
          </a:p>
          <a:p>
            <a:pPr lvl="3"/>
            <a:r>
              <a:rPr lang="de-DE" b="0" dirty="0" smtClean="0"/>
              <a:t>Elektroaltgeräteverordnung</a:t>
            </a:r>
          </a:p>
          <a:p>
            <a:pPr lvl="3"/>
            <a:r>
              <a:rPr lang="de-DE" dirty="0" smtClean="0"/>
              <a:t>Verpackungsverordnung</a:t>
            </a:r>
          </a:p>
          <a:p>
            <a:pPr lvl="3"/>
            <a:r>
              <a:rPr lang="de-DE" b="0" dirty="0" err="1" smtClean="0"/>
              <a:t>Batterienverordnung</a:t>
            </a:r>
            <a:endParaRPr lang="de-DE" b="0" dirty="0" smtClean="0"/>
          </a:p>
          <a:p>
            <a:pPr lvl="3"/>
            <a:r>
              <a:rPr lang="de-DE" dirty="0" err="1" smtClean="0"/>
              <a:t>Altfahrzeugeverordnung</a:t>
            </a:r>
            <a:endParaRPr lang="de-AT" b="0" dirty="0"/>
          </a:p>
        </p:txBody>
      </p:sp>
    </p:spTree>
    <p:extLst>
      <p:ext uri="{BB962C8B-B14F-4D97-AF65-F5344CB8AC3E}">
        <p14:creationId xmlns:p14="http://schemas.microsoft.com/office/powerpoint/2010/main" val="29264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/>
              <a:t>Abfallvermeidung und Abfallverwertung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de-DE" b="1" dirty="0"/>
          </a:p>
          <a:p>
            <a:pPr marL="457200" indent="-457200">
              <a:buNone/>
            </a:pPr>
            <a:r>
              <a:rPr lang="de-DE" sz="2400" dirty="0" smtClean="0"/>
              <a:t>Anlagenbezogen:</a:t>
            </a:r>
            <a:endParaRPr lang="de-DE" b="1" dirty="0" smtClean="0"/>
          </a:p>
          <a:p>
            <a:pPr marL="1200150" lvl="1" indent="-457200">
              <a:buFontTx/>
              <a:buChar char="-"/>
            </a:pPr>
            <a:r>
              <a:rPr lang="de-DE" sz="2400" dirty="0" smtClean="0"/>
              <a:t>Erstellung Abfallwirtschaftskonzept</a:t>
            </a:r>
          </a:p>
          <a:p>
            <a:pPr marL="1200150" lvl="1" indent="-457200">
              <a:buFontTx/>
              <a:buChar char="-"/>
            </a:pPr>
            <a:r>
              <a:rPr lang="de-DE" sz="2400" dirty="0" smtClean="0"/>
              <a:t>Bestellung eines fachlich qualifizierten Abfallbeauftragten</a:t>
            </a:r>
            <a:endParaRPr lang="de-DE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98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Verpflichteter nach AWG</a:t>
            </a:r>
            <a:endParaRPr lang="de-AT" sz="24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48880"/>
            <a:ext cx="7953375" cy="4175323"/>
          </a:xfrm>
        </p:spPr>
        <p:txBody>
          <a:bodyPr>
            <a:normAutofit/>
          </a:bodyPr>
          <a:lstStyle/>
          <a:p>
            <a:pPr marL="355600" indent="-355600" eaLnBrk="1" hangingPunct="1">
              <a:buNone/>
              <a:defRPr/>
            </a:pPr>
            <a:r>
              <a:rPr lang="de-DE" altLang="de-DE" sz="2000" i="1" dirty="0" smtClean="0">
                <a:ea typeface="ＭＳ Ｐゴシック" pitchFamily="34" charset="-128"/>
              </a:rPr>
              <a:t>„persönlicher Geltungsbereich“ </a:t>
            </a:r>
            <a:endParaRPr lang="de-DE" altLang="de-DE" sz="2000" i="1" dirty="0">
              <a:ea typeface="ＭＳ Ｐゴシック" pitchFamily="34" charset="-128"/>
            </a:endParaRPr>
          </a:p>
          <a:p>
            <a:pPr marL="809625" indent="-3619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000" b="0" dirty="0" smtClean="0">
                <a:ea typeface="ＭＳ Ｐゴシック" pitchFamily="34" charset="-128"/>
              </a:rPr>
              <a:t>Grundsätzlich gilt das AWG für „</a:t>
            </a:r>
            <a:r>
              <a:rPr lang="de-DE" altLang="de-DE" sz="2000" b="0" i="1" dirty="0" smtClean="0">
                <a:ea typeface="ＭＳ Ｐゴシック" pitchFamily="34" charset="-128"/>
              </a:rPr>
              <a:t>Jedermann</a:t>
            </a:r>
            <a:r>
              <a:rPr lang="de-DE" altLang="de-DE" sz="2000" b="0" dirty="0" smtClean="0">
                <a:ea typeface="ＭＳ Ｐゴシック" pitchFamily="34" charset="-128"/>
              </a:rPr>
              <a:t>“, der Abfälle erzeugt, besitzt, sammelt, befördert, behandelt </a:t>
            </a:r>
          </a:p>
          <a:p>
            <a:pPr marL="809625" indent="-3619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000" b="0" dirty="0" smtClean="0">
                <a:ea typeface="ＭＳ Ｐゴシック" pitchFamily="34" charset="-128"/>
                <a:sym typeface="Wingdings" panose="05000000000000000000" pitchFamily="2" charset="2"/>
              </a:rPr>
              <a:t> sehr weiter Geltungsbereich</a:t>
            </a:r>
          </a:p>
          <a:p>
            <a:pPr marL="809625" indent="-361950" eaLnBrk="1" hangingPunct="1">
              <a:buFont typeface="Arial" panose="020B0604020202020204" pitchFamily="34" charset="0"/>
              <a:buChar char="•"/>
              <a:defRPr/>
            </a:pPr>
            <a:endParaRPr lang="de-DE" altLang="de-DE" sz="2000" dirty="0">
              <a:ea typeface="ＭＳ Ｐゴシック" pitchFamily="34" charset="-128"/>
            </a:endParaRPr>
          </a:p>
          <a:p>
            <a:pPr marL="809625" indent="-3619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000" b="0" dirty="0" smtClean="0">
                <a:ea typeface="ＭＳ Ｐゴシック" pitchFamily="34" charset="-128"/>
              </a:rPr>
              <a:t>differenzierte Reglungen für</a:t>
            </a:r>
          </a:p>
          <a:p>
            <a:pPr marL="1076325" lvl="4" indent="447675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ea typeface="ＭＳ Ｐゴシック" pitchFamily="34" charset="-128"/>
              </a:rPr>
              <a:t>Abfallbesitzer</a:t>
            </a:r>
          </a:p>
          <a:p>
            <a:pPr marL="1076325" lvl="4" indent="447675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ea typeface="ＭＳ Ｐゴシック" pitchFamily="34" charset="-128"/>
              </a:rPr>
              <a:t>Abfallsammler und –</a:t>
            </a:r>
            <a:r>
              <a:rPr lang="de-DE" altLang="de-DE" dirty="0" err="1">
                <a:ea typeface="ＭＳ Ｐゴシック" pitchFamily="34" charset="-128"/>
              </a:rPr>
              <a:t>behandler</a:t>
            </a:r>
            <a:endParaRPr lang="de-DE" altLang="de-DE" dirty="0">
              <a:ea typeface="ＭＳ Ｐゴシック" pitchFamily="34" charset="-128"/>
            </a:endParaRPr>
          </a:p>
          <a:p>
            <a:pPr marL="1076325" lvl="4" indent="447675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ea typeface="ＭＳ Ｐゴシック" pitchFamily="34" charset="-128"/>
              </a:rPr>
              <a:t>Pflichten für Unternehmer </a:t>
            </a:r>
          </a:p>
          <a:p>
            <a:pPr marL="1076325" lvl="4" indent="447675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ea typeface="ＭＳ Ｐゴシック" pitchFamily="34" charset="-128"/>
              </a:rPr>
              <a:t>Pflichten für </a:t>
            </a:r>
            <a:r>
              <a:rPr lang="de-DE" altLang="de-DE" dirty="0" smtClean="0">
                <a:ea typeface="ＭＳ Ｐゴシック" pitchFamily="34" charset="-128"/>
              </a:rPr>
              <a:t>Gemeinden </a:t>
            </a:r>
            <a:r>
              <a:rPr lang="de-DE" altLang="de-DE" dirty="0">
                <a:ea typeface="ＭＳ Ｐゴシック" pitchFamily="34" charset="-128"/>
              </a:rPr>
              <a:t>und </a:t>
            </a:r>
            <a:r>
              <a:rPr lang="de-DE" altLang="de-DE" dirty="0" smtClean="0">
                <a:ea typeface="ＭＳ Ｐゴシック" pitchFamily="34" charset="-128"/>
              </a:rPr>
              <a:t>Gemeindeverbände</a:t>
            </a:r>
            <a:endParaRPr lang="de-DE" altLang="de-DE" dirty="0">
              <a:ea typeface="ＭＳ Ｐゴシック" pitchFamily="34" charset="-128"/>
            </a:endParaRPr>
          </a:p>
          <a:p>
            <a:pPr marL="1076325" lvl="4" indent="447675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ea typeface="ＭＳ Ｐゴシック" pitchFamily="34" charset="-128"/>
              </a:rPr>
              <a:t>Pflichten für </a:t>
            </a:r>
            <a:r>
              <a:rPr lang="de-DE" altLang="de-DE" dirty="0" smtClean="0">
                <a:ea typeface="ＭＳ Ｐゴシック" pitchFamily="34" charset="-128"/>
              </a:rPr>
              <a:t>Liegenschaftseigentümer</a:t>
            </a:r>
            <a:endParaRPr lang="de-DE" dirty="0"/>
          </a:p>
          <a:p>
            <a:pPr marL="374650" lvl="4" indent="0" eaLnBrk="1" hangingPunct="1">
              <a:defRPr/>
            </a:pPr>
            <a:endParaRPr lang="de-DE" alt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1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Verpflichteter nach AWG</a:t>
            </a:r>
            <a:endParaRPr lang="de-AT" sz="24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94990" y="1988840"/>
            <a:ext cx="7954020" cy="4032870"/>
          </a:xfrm>
        </p:spPr>
        <p:txBody>
          <a:bodyPr>
            <a:noAutofit/>
          </a:bodyPr>
          <a:lstStyle/>
          <a:p>
            <a:pPr marL="355600" indent="-355600" eaLnBrk="1" hangingPunct="1">
              <a:defRPr/>
            </a:pPr>
            <a:endParaRPr lang="de-DE" altLang="de-DE" sz="1400" u="sng" dirty="0">
              <a:ea typeface="ＭＳ Ｐゴシック" pitchFamily="34" charset="-128"/>
            </a:endParaRPr>
          </a:p>
          <a:p>
            <a:pPr marL="0" indent="0" eaLnBrk="1" hangingPunct="1">
              <a:buNone/>
              <a:defRPr/>
            </a:pPr>
            <a:r>
              <a:rPr lang="de-DE" altLang="de-DE" sz="2400" i="1" dirty="0" smtClean="0">
                <a:ea typeface="ＭＳ Ｐゴシック" pitchFamily="34" charset="-128"/>
              </a:rPr>
              <a:t>Allgemeine Pflichten von Abfallbesitzern: §15 AWG</a:t>
            </a:r>
            <a:endParaRPr lang="de-DE" altLang="de-DE" sz="2400" i="1" dirty="0">
              <a:ea typeface="ＭＳ Ｐゴシック" pitchFamily="34" charset="-128"/>
            </a:endParaRPr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Ziele und Grundsätze des AWG sind zu beachten</a:t>
            </a:r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Vermischungs- und Vermengungsverbot</a:t>
            </a:r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Ortsbeschränkungen</a:t>
            </a:r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Verwertungsverpflichtung</a:t>
            </a:r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Übergabeverpflichtung</a:t>
            </a:r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Aufzeichnungs- und Meldepflichten</a:t>
            </a:r>
            <a:endParaRPr lang="de-DE" dirty="0"/>
          </a:p>
          <a:p>
            <a:pPr marL="892175" lvl="4" indent="-187325" eaLnBrk="1" hangingPunct="1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Pflichten bei der Übergabe und Beförderung</a:t>
            </a:r>
          </a:p>
          <a:p>
            <a:pPr marL="1314450" lvl="4" indent="-609600">
              <a:buNone/>
              <a:defRPr/>
            </a:pPr>
            <a:endParaRPr lang="de-DE" i="1" dirty="0" smtClean="0"/>
          </a:p>
          <a:p>
            <a:pPr marL="1314450" lvl="4" indent="-609600">
              <a:buNone/>
              <a:defRPr/>
            </a:pPr>
            <a:r>
              <a:rPr lang="de-DE" i="1" dirty="0" smtClean="0"/>
              <a:t>Problemstoffe – Prinzip der getrennten Sammlung</a:t>
            </a:r>
          </a:p>
        </p:txBody>
      </p:sp>
    </p:spTree>
    <p:extLst>
      <p:ext uri="{BB962C8B-B14F-4D97-AF65-F5344CB8AC3E}">
        <p14:creationId xmlns:p14="http://schemas.microsoft.com/office/powerpoint/2010/main" val="8905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Abfallsammler und –</a:t>
            </a:r>
            <a:r>
              <a:rPr lang="de-DE" altLang="de-DE" sz="2400" b="1" dirty="0" err="1" smtClean="0">
                <a:ea typeface="ＭＳ Ｐゴシック" pitchFamily="34" charset="-128"/>
              </a:rPr>
              <a:t>behandler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809" y="2924944"/>
            <a:ext cx="8229600" cy="1800200"/>
          </a:xfrm>
        </p:spPr>
        <p:txBody>
          <a:bodyPr>
            <a:normAutofit/>
          </a:bodyPr>
          <a:lstStyle/>
          <a:p>
            <a:r>
              <a:rPr lang="de-AT" sz="2400" dirty="0" smtClean="0"/>
              <a:t>Erlaubnispflicht </a:t>
            </a:r>
          </a:p>
          <a:p>
            <a:endParaRPr lang="de-AT" sz="2400" dirty="0"/>
          </a:p>
          <a:p>
            <a:r>
              <a:rPr lang="de-AT" sz="2400" dirty="0" smtClean="0"/>
              <a:t>Registrierungs- und Meldepflicht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8439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Abfallbehandlungsanlagen/ Anlagenrecht</a:t>
            </a:r>
            <a:endParaRPr lang="de-AT" sz="24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8396461" cy="3959994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80000"/>
              </a:lnSpc>
              <a:buNone/>
              <a:defRPr/>
            </a:pPr>
            <a:r>
              <a:rPr lang="de-DE" altLang="de-DE" sz="2400" b="0" dirty="0" smtClean="0">
                <a:ea typeface="ＭＳ Ｐゴシック" pitchFamily="34" charset="-128"/>
              </a:rPr>
              <a:t>Jedes Verwertungs- oder Beseitigungsverfahren</a:t>
            </a:r>
          </a:p>
          <a:p>
            <a:pPr marL="285750" indent="-285750" eaLnBrk="1" hangingPunct="1">
              <a:lnSpc>
                <a:spcPct val="80000"/>
              </a:lnSpc>
              <a:buNone/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de-DE" altLang="de-DE" sz="2400" b="0" dirty="0" smtClean="0">
                <a:ea typeface="ＭＳ Ｐゴシック" pitchFamily="34" charset="-128"/>
              </a:rPr>
              <a:t>Mobile Behandlungsanlagen</a:t>
            </a:r>
          </a:p>
          <a:p>
            <a:pPr>
              <a:lnSpc>
                <a:spcPct val="80000"/>
              </a:lnSpc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Ortsfesten Behandlungsanlagen</a:t>
            </a:r>
          </a:p>
          <a:p>
            <a:pPr>
              <a:lnSpc>
                <a:spcPct val="80000"/>
              </a:lnSpc>
              <a:defRPr/>
            </a:pPr>
            <a:endParaRPr lang="de-DE" altLang="de-DE" sz="2400" b="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Errichtung und wesentliche Änderung einer Abfallbehandlungsanlage sind genehmigungspflichtig</a:t>
            </a:r>
            <a:endParaRPr lang="de-DE" altLang="de-DE" sz="2400" b="0" dirty="0" smtClean="0">
              <a:ea typeface="ＭＳ Ｐゴシック" pitchFamily="34" charset="-128"/>
            </a:endParaRPr>
          </a:p>
          <a:p>
            <a:pPr marL="285750" indent="-285750" eaLnBrk="1" hangingPunct="1">
              <a:lnSpc>
                <a:spcPct val="80000"/>
              </a:lnSpc>
              <a:buNone/>
              <a:defRPr/>
            </a:pPr>
            <a:endParaRPr lang="de-DE" altLang="de-DE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4365" y="1409301"/>
            <a:ext cx="8229600" cy="651547"/>
          </a:xfrm>
        </p:spPr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Abfallbehandlungsanlagen/ Anlagenrecht</a:t>
            </a:r>
            <a:endParaRPr lang="de-AT" sz="24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7928" y="2060848"/>
            <a:ext cx="7666037" cy="4464050"/>
          </a:xfrm>
        </p:spPr>
        <p:txBody>
          <a:bodyPr/>
          <a:lstStyle/>
          <a:p>
            <a:pPr marL="355600" indent="-355600" eaLnBrk="1" hangingPunct="1">
              <a:lnSpc>
                <a:spcPct val="80000"/>
              </a:lnSpc>
              <a:defRPr/>
            </a:pPr>
            <a:endParaRPr lang="de-DE" altLang="de-DE" sz="2200" b="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altLang="de-DE" sz="2200" dirty="0" smtClean="0">
                <a:ea typeface="ＭＳ Ｐゴシック" pitchFamily="34" charset="-128"/>
              </a:rPr>
              <a:t>Prüfschema der Genehmigung: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de-DE" altLang="de-DE" sz="2200" b="0" dirty="0" smtClean="0">
              <a:ea typeface="ＭＳ Ｐゴシック" pitchFamily="34" charset="-128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278088" y="3284984"/>
            <a:ext cx="36724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2029A"/>
                </a:solidFill>
              </a:rPr>
              <a:t>UVP-Pflicht nach UVP-G</a:t>
            </a:r>
            <a:endParaRPr lang="de-AT" dirty="0">
              <a:solidFill>
                <a:srgbClr val="02029A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278088" y="4221088"/>
            <a:ext cx="36724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2029A"/>
                </a:solidFill>
              </a:rPr>
              <a:t>Genehmigungspflicht nach AWG</a:t>
            </a:r>
            <a:endParaRPr lang="de-AT" dirty="0">
              <a:solidFill>
                <a:srgbClr val="02029A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278088" y="5229200"/>
            <a:ext cx="36724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2029A"/>
                </a:solidFill>
              </a:rPr>
              <a:t>Genehmigungspflicht nach GewO</a:t>
            </a:r>
            <a:endParaRPr lang="de-AT" dirty="0">
              <a:solidFill>
                <a:srgbClr val="02029A"/>
              </a:solidFill>
            </a:endParaRPr>
          </a:p>
        </p:txBody>
      </p:sp>
      <p:sp>
        <p:nvSpPr>
          <p:cNvPr id="4" name="Nach links gekrümmter Pfeil 3"/>
          <p:cNvSpPr/>
          <p:nvPr/>
        </p:nvSpPr>
        <p:spPr>
          <a:xfrm>
            <a:off x="6166520" y="3609020"/>
            <a:ext cx="72008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" name="Nach links gekrümmter Pfeil 8"/>
          <p:cNvSpPr/>
          <p:nvPr/>
        </p:nvSpPr>
        <p:spPr>
          <a:xfrm>
            <a:off x="6184284" y="4761148"/>
            <a:ext cx="72008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102624" y="3861048"/>
            <a:ext cx="115212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NEIN</a:t>
            </a:r>
            <a:endParaRPr lang="de-AT" dirty="0"/>
          </a:p>
        </p:txBody>
      </p:sp>
      <p:sp>
        <p:nvSpPr>
          <p:cNvPr id="12" name="Rechteck 11"/>
          <p:cNvSpPr/>
          <p:nvPr/>
        </p:nvSpPr>
        <p:spPr>
          <a:xfrm>
            <a:off x="7128283" y="4941168"/>
            <a:ext cx="115212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04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 sz="2400" b="1" dirty="0" smtClean="0">
                <a:ea typeface="ＭＳ Ｐゴシック" pitchFamily="34" charset="-128"/>
              </a:rPr>
              <a:t>Abfallbehandlungsanlagen/ Anlagenrecht</a:t>
            </a:r>
            <a:endParaRPr lang="de-AT" sz="24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2348880"/>
            <a:ext cx="8108950" cy="3888407"/>
          </a:xfrm>
        </p:spPr>
        <p:txBody>
          <a:bodyPr/>
          <a:lstStyle/>
          <a:p>
            <a:pPr marL="355600" indent="-355600" eaLnBrk="1" hangingPunct="1">
              <a:lnSpc>
                <a:spcPct val="80000"/>
              </a:lnSpc>
              <a:buNone/>
              <a:defRPr/>
            </a:pPr>
            <a:endParaRPr lang="de-DE" altLang="de-DE" sz="2200" b="0" dirty="0" smtClean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80000"/>
              </a:lnSpc>
              <a:buNone/>
              <a:defRPr/>
            </a:pPr>
            <a:r>
              <a:rPr lang="de-DE" altLang="de-DE" sz="2800" b="0" u="sng" dirty="0" smtClean="0">
                <a:ea typeface="ＭＳ Ｐゴシック" pitchFamily="34" charset="-128"/>
              </a:rPr>
              <a:t>Verfahrensarten</a:t>
            </a:r>
            <a:r>
              <a:rPr lang="de-DE" altLang="de-DE" sz="2000" b="0" dirty="0" smtClean="0">
                <a:ea typeface="ＭＳ Ｐゴシック" pitchFamily="34" charset="-128"/>
              </a:rPr>
              <a:t>:</a:t>
            </a:r>
          </a:p>
          <a:p>
            <a:pPr marL="660400" lvl="4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ea typeface="ＭＳ Ｐゴシック" pitchFamily="34" charset="-128"/>
              </a:rPr>
              <a:t>Regelverfahren </a:t>
            </a:r>
            <a:r>
              <a:rPr lang="de-DE" altLang="de-DE" dirty="0">
                <a:ea typeface="ＭＳ Ｐゴシック" pitchFamily="34" charset="-128"/>
              </a:rPr>
              <a:t>nach § 37 Abs 1 AWG</a:t>
            </a:r>
          </a:p>
          <a:p>
            <a:pPr marL="660400" lvl="4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ea typeface="ＭＳ Ｐゴシック" pitchFamily="34" charset="-128"/>
              </a:rPr>
              <a:t>Vereinfachtes Verfahren nach § 37 Abs </a:t>
            </a:r>
            <a:r>
              <a:rPr lang="de-DE" altLang="de-DE" dirty="0" smtClean="0">
                <a:ea typeface="ＭＳ Ｐゴシック" pitchFamily="34" charset="-128"/>
              </a:rPr>
              <a:t>3 AWG</a:t>
            </a:r>
            <a:endParaRPr lang="de-DE" altLang="de-DE" dirty="0">
              <a:ea typeface="ＭＳ Ｐゴシック" pitchFamily="34" charset="-128"/>
            </a:endParaRPr>
          </a:p>
          <a:p>
            <a:pPr marL="660400" lvl="4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ea typeface="ＭＳ Ｐゴシック" pitchFamily="34" charset="-128"/>
              </a:rPr>
              <a:t>Bloße Anzeigepflicht nach § 37 Abs 4 AWG</a:t>
            </a:r>
          </a:p>
          <a:p>
            <a:pPr marL="660400" lvl="4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ea typeface="ＭＳ Ｐゴシック" pitchFamily="34" charset="-128"/>
              </a:rPr>
              <a:t>Ausnahmen von der Genehmigungspflicht nach § 37 Abs 2 AWG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de-DE" altLang="de-DE" sz="2000" b="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58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49291"/>
          </a:xfrm>
        </p:spPr>
        <p:txBody>
          <a:bodyPr/>
          <a:lstStyle/>
          <a:p>
            <a:pPr algn="l">
              <a:buNone/>
            </a:pPr>
            <a:r>
              <a:rPr lang="de-DE" sz="2800" b="1" dirty="0" smtClean="0"/>
              <a:t>Regelungsgegenstand</a:t>
            </a:r>
            <a:r>
              <a:rPr lang="de-DE" sz="2800" b="1" dirty="0"/>
              <a:t> </a:t>
            </a:r>
            <a:r>
              <a:rPr lang="de-DE" sz="2800" b="1" dirty="0" smtClean="0"/>
              <a:t>des Abfallwirtschaftsrechtes:</a:t>
            </a:r>
          </a:p>
          <a:p>
            <a:pPr marL="457200" indent="-457200" algn="l">
              <a:buFontTx/>
              <a:buChar char="-"/>
            </a:pPr>
            <a:endParaRPr lang="de-DE" sz="2800" b="1" dirty="0" smtClean="0"/>
          </a:p>
          <a:p>
            <a:pPr lvl="1"/>
            <a:r>
              <a:rPr lang="de-DE" b="0" dirty="0" smtClean="0"/>
              <a:t>Vermeidung von Abfall</a:t>
            </a:r>
          </a:p>
          <a:p>
            <a:pPr lvl="1"/>
            <a:r>
              <a:rPr lang="de-DE" dirty="0" smtClean="0"/>
              <a:t>Umweltverträgliche und geordnete </a:t>
            </a:r>
            <a:r>
              <a:rPr lang="de-DE" b="0" dirty="0" smtClean="0"/>
              <a:t>Bewirtschaftung von Abfall</a:t>
            </a:r>
          </a:p>
          <a:p>
            <a:pPr lvl="1"/>
            <a:r>
              <a:rPr lang="de-DE" sz="2800" b="0" dirty="0" smtClean="0"/>
              <a:t>Verwertung und Beseitigung</a:t>
            </a:r>
            <a:endParaRPr lang="de-AT" sz="2400" b="0" dirty="0"/>
          </a:p>
        </p:txBody>
      </p:sp>
    </p:spTree>
    <p:extLst>
      <p:ext uri="{BB962C8B-B14F-4D97-AF65-F5344CB8AC3E}">
        <p14:creationId xmlns:p14="http://schemas.microsoft.com/office/powerpoint/2010/main" val="4544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/>
              <a:t>Behandlungsaufträge </a:t>
            </a:r>
            <a:r>
              <a:rPr lang="de-DE" sz="2400" b="1" dirty="0"/>
              <a:t>§ 73 </a:t>
            </a:r>
            <a:r>
              <a:rPr lang="de-DE" sz="2400" b="1" dirty="0" err="1"/>
              <a:t>Abs</a:t>
            </a:r>
            <a:r>
              <a:rPr lang="de-DE" sz="2400" b="1" dirty="0"/>
              <a:t> 1 AWG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i="1" dirty="0"/>
              <a:t>Instrument </a:t>
            </a:r>
            <a:r>
              <a:rPr lang="de-DE" sz="2400" i="1" dirty="0" err="1"/>
              <a:t>für</a:t>
            </a:r>
            <a:r>
              <a:rPr lang="de-DE" sz="2400" i="1" dirty="0"/>
              <a:t> die Vollziehung des AWG </a:t>
            </a:r>
          </a:p>
          <a:p>
            <a:pPr marL="0" indent="0">
              <a:buNone/>
            </a:pPr>
            <a:r>
              <a:rPr lang="de-DE" sz="2400" dirty="0" smtClean="0">
                <a:effectLst/>
              </a:rPr>
              <a:t>Behörde </a:t>
            </a:r>
            <a:r>
              <a:rPr lang="de-DE" sz="2400" dirty="0" smtClean="0"/>
              <a:t>kann mittels Bescheid erforderliche Maßnahmen auftragen wenn</a:t>
            </a:r>
          </a:p>
          <a:p>
            <a:r>
              <a:rPr lang="de-DE" sz="2400" dirty="0" smtClean="0">
                <a:effectLst/>
              </a:rPr>
              <a:t>Abfälle nicht ordnungsgemäß gesammelt, gelagert, befördert, verbracht oder behandelt werden</a:t>
            </a:r>
          </a:p>
          <a:p>
            <a:r>
              <a:rPr lang="de-DE" sz="2400" dirty="0" smtClean="0"/>
              <a:t>Abfallbehandlung zur Vermeidung von Beeinträchtigungen der öffentlichen Interessen</a:t>
            </a:r>
          </a:p>
          <a:p>
            <a:r>
              <a:rPr lang="de-DE" sz="2400" b="1" dirty="0"/>
              <a:t>Gefahr im Verzug </a:t>
            </a:r>
            <a:r>
              <a:rPr lang="de-DE" sz="2400" dirty="0"/>
              <a:t>hat die </a:t>
            </a:r>
            <a:r>
              <a:rPr lang="de-DE" sz="2400" dirty="0" smtClean="0"/>
              <a:t>Behörde </a:t>
            </a:r>
            <a:r>
              <a:rPr lang="de-DE" sz="2400" dirty="0"/>
              <a:t>die </a:t>
            </a:r>
            <a:r>
              <a:rPr lang="de-DE" sz="2400" b="1" dirty="0"/>
              <a:t>erforderlichen </a:t>
            </a:r>
            <a:r>
              <a:rPr lang="de-DE" sz="2400" dirty="0"/>
              <a:t>Maßnahmen durch </a:t>
            </a:r>
            <a:r>
              <a:rPr lang="de-DE" sz="2400" b="1" dirty="0"/>
              <a:t>unmittelbare Befehls- und </a:t>
            </a:r>
            <a:r>
              <a:rPr lang="de-DE" sz="2400" b="1" dirty="0" smtClean="0"/>
              <a:t>Zwangsgewalt </a:t>
            </a:r>
            <a:r>
              <a:rPr lang="de-DE" sz="2400" dirty="0" smtClean="0"/>
              <a:t>anzuordnen</a:t>
            </a:r>
            <a:endParaRPr lang="de-DE" sz="2400" dirty="0"/>
          </a:p>
          <a:p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74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/>
              <a:t>Behandlungsaufträge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Verpflichtet ist jene Person die zur Beseitigung des Missstandes verpflichtet wäre</a:t>
            </a:r>
          </a:p>
          <a:p>
            <a:r>
              <a:rPr lang="de-DE" sz="2400" dirty="0" smtClean="0"/>
              <a:t>Jedenfalls der Verursacher</a:t>
            </a:r>
          </a:p>
          <a:p>
            <a:pPr marL="342900" lvl="5" indent="-342900"/>
            <a:r>
              <a:rPr lang="de-DE" sz="2400" dirty="0" smtClean="0"/>
              <a:t>Liegenschaftseigentümer</a:t>
            </a:r>
            <a:r>
              <a:rPr lang="de-DE" altLang="de-DE" dirty="0" smtClean="0">
                <a:ea typeface="ＭＳ Ｐゴシック" pitchFamily="34" charset="-128"/>
              </a:rPr>
              <a:t> </a:t>
            </a:r>
            <a:r>
              <a:rPr lang="de-DE" altLang="de-DE" sz="2400" dirty="0">
                <a:ea typeface="ＭＳ Ｐゴシック" pitchFamily="34" charset="-128"/>
              </a:rPr>
              <a:t>(Zustimmung oder Duldung) oder dessen Rechtsnachfolger</a:t>
            </a:r>
          </a:p>
          <a:p>
            <a:r>
              <a:rPr lang="de-DE" sz="2400" dirty="0" smtClean="0"/>
              <a:t>Gemeinde</a:t>
            </a:r>
          </a:p>
        </p:txBody>
      </p:sp>
    </p:spTree>
    <p:extLst>
      <p:ext uri="{BB962C8B-B14F-4D97-AF65-F5344CB8AC3E}">
        <p14:creationId xmlns:p14="http://schemas.microsoft.com/office/powerpoint/2010/main" val="7256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90663"/>
            <a:ext cx="8229600" cy="698177"/>
          </a:xfrm>
        </p:spPr>
        <p:txBody>
          <a:bodyPr/>
          <a:lstStyle/>
          <a:p>
            <a:pPr algn="l"/>
            <a:r>
              <a:rPr lang="de-DE" sz="2400" b="1" dirty="0" smtClean="0"/>
              <a:t>Verbringung von Abfällen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U</a:t>
            </a:r>
            <a:r>
              <a:rPr lang="de-DE" sz="2400" dirty="0" smtClean="0"/>
              <a:t>nmittelbar </a:t>
            </a:r>
            <a:r>
              <a:rPr lang="de-DE" sz="2400" dirty="0"/>
              <a:t>anwendbare VO 1013/2006/EG </a:t>
            </a:r>
            <a:r>
              <a:rPr lang="de-DE" sz="2400" dirty="0" err="1" smtClean="0"/>
              <a:t>VerbringungsVO</a:t>
            </a:r>
            <a:r>
              <a:rPr lang="de-DE" sz="2400" dirty="0" smtClean="0"/>
              <a:t> und Ausführungsbestimmungen </a:t>
            </a:r>
            <a:r>
              <a:rPr lang="de-DE" sz="2400" dirty="0"/>
              <a:t>in den §§ 66–72 AWG </a:t>
            </a:r>
          </a:p>
          <a:p>
            <a:r>
              <a:rPr lang="de-DE" sz="2400" dirty="0" smtClean="0"/>
              <a:t>Hinkende Verordnung</a:t>
            </a:r>
          </a:p>
          <a:p>
            <a:r>
              <a:rPr lang="de-DE" sz="2400" dirty="0" smtClean="0"/>
              <a:t>lässt Konkretisierung durch die Rechtsordnungen der MS zu </a:t>
            </a:r>
            <a:endParaRPr lang="de-DE" sz="2400" dirty="0"/>
          </a:p>
          <a:p>
            <a:pPr marL="355600" indent="-355600">
              <a:buNone/>
              <a:defRPr/>
            </a:pPr>
            <a:endParaRPr lang="de-DE" altLang="de-DE" sz="2400" dirty="0" smtClean="0">
              <a:ea typeface="ＭＳ Ｐゴシック" pitchFamily="34" charset="-128"/>
            </a:endParaRPr>
          </a:p>
          <a:p>
            <a:pPr marL="355600" indent="-355600">
              <a:buNone/>
              <a:defRPr/>
            </a:pPr>
            <a:r>
              <a:rPr lang="de-DE" altLang="de-DE" sz="2400" dirty="0" smtClean="0">
                <a:ea typeface="ＭＳ Ｐゴシック" pitchFamily="34" charset="-128"/>
              </a:rPr>
              <a:t>Verfahren </a:t>
            </a:r>
            <a:r>
              <a:rPr lang="de-DE" altLang="de-DE" sz="2400" dirty="0">
                <a:ea typeface="ＭＳ Ｐゴシック" pitchFamily="34" charset="-128"/>
              </a:rPr>
              <a:t>je nach </a:t>
            </a:r>
          </a:p>
          <a:p>
            <a:pPr marL="1498600" lvl="2" indent="-355600">
              <a:defRPr/>
            </a:pPr>
            <a:r>
              <a:rPr lang="de-DE" altLang="de-DE" b="1" dirty="0">
                <a:ea typeface="ＭＳ Ｐゴシック" pitchFamily="34" charset="-128"/>
              </a:rPr>
              <a:t>Behandlungsart</a:t>
            </a:r>
          </a:p>
          <a:p>
            <a:pPr marL="1498600" lvl="2" indent="-355600">
              <a:defRPr/>
            </a:pPr>
            <a:r>
              <a:rPr lang="de-DE" altLang="de-DE" b="1" dirty="0">
                <a:ea typeface="ＭＳ Ｐゴシック" pitchFamily="34" charset="-128"/>
              </a:rPr>
              <a:t>Art</a:t>
            </a:r>
            <a:r>
              <a:rPr lang="de-DE" altLang="de-DE" dirty="0">
                <a:ea typeface="ＭＳ Ｐゴシック" pitchFamily="34" charset="-128"/>
              </a:rPr>
              <a:t> der Abfälle und </a:t>
            </a:r>
          </a:p>
          <a:p>
            <a:pPr marL="1498600" lvl="2" indent="-355600">
              <a:defRPr/>
            </a:pPr>
            <a:r>
              <a:rPr lang="de-DE" altLang="de-DE" b="1" dirty="0">
                <a:ea typeface="ＭＳ Ｐゴシック" pitchFamily="34" charset="-128"/>
              </a:rPr>
              <a:t>Bestimmungsort</a:t>
            </a:r>
            <a:r>
              <a:rPr lang="de-DE" altLang="de-DE" dirty="0">
                <a:ea typeface="ＭＳ Ｐゴシック" pitchFamily="34" charset="-128"/>
              </a:rPr>
              <a:t> ausgestaltet. </a:t>
            </a:r>
          </a:p>
        </p:txBody>
      </p:sp>
    </p:spTree>
    <p:extLst>
      <p:ext uri="{BB962C8B-B14F-4D97-AF65-F5344CB8AC3E}">
        <p14:creationId xmlns:p14="http://schemas.microsoft.com/office/powerpoint/2010/main" val="14291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/>
              <a:t>Verbringung von Abfällen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/>
              <a:t>Die </a:t>
            </a:r>
            <a:r>
              <a:rPr lang="de-DE" sz="2400" dirty="0" err="1"/>
              <a:t>notifizierende</a:t>
            </a:r>
            <a:r>
              <a:rPr lang="de-DE" sz="2400" dirty="0"/>
              <a:t> Person leitet durch die </a:t>
            </a:r>
            <a:r>
              <a:rPr lang="de-DE" sz="2400" dirty="0" err="1"/>
              <a:t>Notifizierung</a:t>
            </a:r>
            <a:r>
              <a:rPr lang="de-DE" sz="2400" dirty="0"/>
              <a:t> ein besonderes Verwaltungsverfahren ein </a:t>
            </a:r>
          </a:p>
          <a:p>
            <a:pPr lvl="1">
              <a:buFont typeface="Symbol" charset="2"/>
              <a:buChar char="-"/>
            </a:pPr>
            <a:r>
              <a:rPr lang="de-DE" sz="2400" dirty="0"/>
              <a:t>Erteilung einer Zustimmung</a:t>
            </a:r>
          </a:p>
          <a:p>
            <a:pPr lvl="1">
              <a:buFont typeface="Symbol" charset="2"/>
              <a:buChar char="-"/>
            </a:pPr>
            <a:r>
              <a:rPr lang="de-DE" sz="2400" dirty="0"/>
              <a:t>Erhebung von Einwänden</a:t>
            </a:r>
          </a:p>
          <a:p>
            <a:pPr marL="0" indent="0">
              <a:buNone/>
            </a:pPr>
            <a:r>
              <a:rPr lang="de-DE" sz="2400" i="1" dirty="0"/>
              <a:t>In Österreich ist für die Vollziehung des </a:t>
            </a:r>
            <a:r>
              <a:rPr lang="de-DE" sz="2400" i="1" dirty="0" err="1"/>
              <a:t>Notifizierungsverfahrens</a:t>
            </a:r>
            <a:r>
              <a:rPr lang="de-DE" sz="2400" i="1" dirty="0"/>
              <a:t> der </a:t>
            </a:r>
            <a:r>
              <a:rPr lang="de-DE" sz="2400" b="1" i="1" dirty="0"/>
              <a:t>BMLFUW </a:t>
            </a:r>
            <a:r>
              <a:rPr lang="de-DE" sz="2400" i="1" dirty="0"/>
              <a:t>in </a:t>
            </a:r>
            <a:r>
              <a:rPr lang="de-DE" sz="2400" b="1" i="1" dirty="0"/>
              <a:t>erster und zugleich letzter Instanz </a:t>
            </a:r>
            <a:r>
              <a:rPr lang="de-DE" sz="2400" i="1" dirty="0"/>
              <a:t>zuständig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564904"/>
            <a:ext cx="7882632" cy="3816995"/>
          </a:xfrm>
        </p:spPr>
        <p:txBody>
          <a:bodyPr>
            <a:normAutofit fontScale="85000" lnSpcReduction="20000"/>
          </a:bodyPr>
          <a:lstStyle/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600" b="0" dirty="0" smtClean="0">
                <a:ea typeface="ＭＳ Ｐゴシック" pitchFamily="34" charset="-128"/>
              </a:rPr>
              <a:t>Relevante Normen im AlSAG und AWG</a:t>
            </a:r>
          </a:p>
          <a:p>
            <a:r>
              <a:rPr lang="de-DE" sz="2600" dirty="0"/>
              <a:t>§ 2 </a:t>
            </a:r>
            <a:r>
              <a:rPr lang="de-DE" sz="2600" dirty="0" err="1"/>
              <a:t>Abs</a:t>
            </a:r>
            <a:r>
              <a:rPr lang="de-DE" sz="2600" dirty="0"/>
              <a:t> 1 </a:t>
            </a:r>
            <a:r>
              <a:rPr lang="de-DE" sz="2600" dirty="0" err="1"/>
              <a:t>AlSAG</a:t>
            </a:r>
            <a:r>
              <a:rPr lang="de-DE" sz="2600" dirty="0"/>
              <a:t> Altablagerungen </a:t>
            </a:r>
            <a:r>
              <a:rPr lang="de-DE" sz="2600" dirty="0" smtClean="0"/>
              <a:t>/Altstandorte </a:t>
            </a:r>
            <a:r>
              <a:rPr lang="de-DE" sz="2600" dirty="0"/>
              <a:t>sowie durch diese kontaminierte </a:t>
            </a:r>
            <a:r>
              <a:rPr lang="de-DE" sz="2600" dirty="0" smtClean="0"/>
              <a:t>Böden </a:t>
            </a:r>
            <a:r>
              <a:rPr lang="de-DE" sz="2600" dirty="0"/>
              <a:t>und </a:t>
            </a:r>
            <a:r>
              <a:rPr lang="de-DE" sz="2600" dirty="0" smtClean="0"/>
              <a:t>Grundwasserkörper</a:t>
            </a:r>
            <a:r>
              <a:rPr lang="de-DE" sz="2600" dirty="0"/>
              <a:t>, von denen erhebliche Gefahren </a:t>
            </a:r>
            <a:r>
              <a:rPr lang="de-DE" sz="2600" dirty="0" smtClean="0"/>
              <a:t>für </a:t>
            </a:r>
            <a:r>
              <a:rPr lang="de-DE" sz="2600" dirty="0"/>
              <a:t>die Gesundheit der Menschen oder die </a:t>
            </a:r>
            <a:r>
              <a:rPr lang="de-DE" sz="2600" dirty="0" smtClean="0"/>
              <a:t>Umwelt </a:t>
            </a:r>
            <a:r>
              <a:rPr lang="de-DE" sz="2600" dirty="0"/>
              <a:t>ausgehen </a:t>
            </a:r>
            <a:endParaRPr lang="de-DE" sz="2600" dirty="0" smtClean="0"/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600" b="0" dirty="0" smtClean="0">
                <a:ea typeface="ＭＳ Ｐゴシック" pitchFamily="34" charset="-128"/>
              </a:rPr>
              <a:t>Einhebungen eines Altlastenbeitrages</a:t>
            </a:r>
            <a:endParaRPr lang="de-DE" altLang="de-DE" sz="2600" b="0" dirty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600" b="0" dirty="0" smtClean="0">
                <a:ea typeface="ＭＳ Ｐゴシック" pitchFamily="34" charset="-128"/>
              </a:rPr>
              <a:t>Ziel der </a:t>
            </a:r>
            <a:r>
              <a:rPr lang="de-DE" altLang="de-DE" sz="2600" b="0" dirty="0">
                <a:ea typeface="ＭＳ Ｐゴシック" pitchFamily="34" charset="-128"/>
              </a:rPr>
              <a:t>R</a:t>
            </a:r>
            <a:r>
              <a:rPr lang="de-DE" altLang="de-DE" sz="2600" b="0" dirty="0" smtClean="0">
                <a:ea typeface="ＭＳ Ｐゴシック" pitchFamily="34" charset="-128"/>
              </a:rPr>
              <a:t>egelungen: Finanzierung der Sicherung und Sanierung von Altlasten  und die Erhebung von Verdachtsflächen</a:t>
            </a: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600" dirty="0" smtClean="0">
                <a:ea typeface="ＭＳ Ｐゴシック" pitchFamily="34" charset="-128"/>
              </a:rPr>
              <a:t>Abgabenrechtlichen Seite</a:t>
            </a:r>
            <a:endParaRPr lang="de-DE" altLang="de-DE" sz="2600" b="0" dirty="0" smtClean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de-DE" altLang="de-DE" sz="2000" b="0" dirty="0" smtClean="0">
              <a:ea typeface="ＭＳ Ｐゴシック" pitchFamily="34" charset="-128"/>
            </a:endParaRPr>
          </a:p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de-DE" altLang="de-DE" sz="2000" b="0" dirty="0">
              <a:ea typeface="ＭＳ Ｐゴシック" pitchFamily="34" charset="-128"/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08608" y="1628800"/>
            <a:ext cx="8229600" cy="1143000"/>
          </a:xfrm>
        </p:spPr>
        <p:txBody>
          <a:bodyPr/>
          <a:lstStyle/>
          <a:p>
            <a:pPr marL="355600" indent="-355600" algn="l">
              <a:defRPr/>
            </a:pPr>
            <a:r>
              <a:rPr lang="de-DE" altLang="de-DE" sz="2400" b="1" dirty="0" smtClean="0">
                <a:ea typeface="ＭＳ Ｐゴシック" pitchFamily="34" charset="-128"/>
              </a:rPr>
              <a:t>Altlastensanierungsgesetz</a:t>
            </a:r>
          </a:p>
        </p:txBody>
      </p:sp>
    </p:spTree>
    <p:extLst>
      <p:ext uri="{BB962C8B-B14F-4D97-AF65-F5344CB8AC3E}">
        <p14:creationId xmlns:p14="http://schemas.microsoft.com/office/powerpoint/2010/main" val="10215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7738616" cy="4609083"/>
          </a:xfrm>
        </p:spPr>
        <p:txBody>
          <a:bodyPr/>
          <a:lstStyle/>
          <a:p>
            <a:pPr marL="355600" indent="-355600" eaLnBrk="1" hangingPunct="1">
              <a:defRPr/>
            </a:pPr>
            <a:endParaRPr lang="de-DE" altLang="de-DE" u="sng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endParaRPr lang="de-DE" altLang="de-DE" sz="1800" b="0" dirty="0">
              <a:ea typeface="ＭＳ Ｐゴシック" pitchFamily="34" charset="-128"/>
            </a:endParaRPr>
          </a:p>
        </p:txBody>
      </p:sp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61" y="1456666"/>
            <a:ext cx="7363791" cy="517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b="1" dirty="0" smtClean="0"/>
              <a:t>Abfallwirtschaftsgesetze der Länder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de-DE" sz="2400" dirty="0" smtClean="0"/>
              <a:t>Die Länder sind </a:t>
            </a:r>
            <a:r>
              <a:rPr lang="de-DE" sz="2400" dirty="0" err="1"/>
              <a:t>gem</a:t>
            </a:r>
            <a:r>
              <a:rPr lang="de-DE" sz="2400" dirty="0"/>
              <a:t> Art 10 </a:t>
            </a:r>
            <a:r>
              <a:rPr lang="de-DE" sz="2400" dirty="0" err="1"/>
              <a:t>Abs</a:t>
            </a:r>
            <a:r>
              <a:rPr lang="de-DE" sz="2400" dirty="0"/>
              <a:t> 1 Z 12 B-VG </a:t>
            </a:r>
            <a:r>
              <a:rPr lang="de-DE" sz="2400" dirty="0" smtClean="0"/>
              <a:t>ermächtigt eigene Abfallwirtschaftsgesetzte zu erlassen </a:t>
            </a:r>
          </a:p>
          <a:p>
            <a:pPr marL="0" indent="0">
              <a:buNone/>
            </a:pPr>
            <a:r>
              <a:rPr lang="de-DE" sz="2400" i="1" dirty="0" smtClean="0"/>
              <a:t>Soweit der Bund nicht Bedarfskompetenz in Anspruch nimmt</a:t>
            </a:r>
          </a:p>
          <a:p>
            <a:pPr marL="457200" indent="-457200">
              <a:buFontTx/>
              <a:buChar char="-"/>
            </a:pPr>
            <a:r>
              <a:rPr lang="de-DE" sz="2400" dirty="0" smtClean="0"/>
              <a:t>Kaum praktische Bedeutung</a:t>
            </a:r>
          </a:p>
          <a:p>
            <a:pPr marL="457200" indent="-457200">
              <a:buFontTx/>
              <a:buChar char="-"/>
            </a:pPr>
            <a:r>
              <a:rPr lang="de-DE" sz="2400" dirty="0" smtClean="0"/>
              <a:t>Extensive Nutzung der Bedarfskompetenz des Bundes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5959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sz="2400" b="1" dirty="0" smtClean="0"/>
              <a:t>Verpackungsverordnung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Verpackungsverordnung</a:t>
            </a:r>
            <a:r>
              <a:rPr lang="de-DE" sz="2400" dirty="0" smtClean="0"/>
              <a:t>  </a:t>
            </a:r>
            <a:r>
              <a:rPr lang="de-DE" sz="2400" b="1" dirty="0" smtClean="0"/>
              <a:t>2014</a:t>
            </a:r>
            <a:r>
              <a:rPr lang="de-DE" sz="2400" dirty="0" smtClean="0"/>
              <a:t>  mit 1.1.2015 in Kraft</a:t>
            </a:r>
          </a:p>
          <a:p>
            <a:r>
              <a:rPr lang="de-DE" sz="2400" dirty="0" smtClean="0"/>
              <a:t>Vermeidung </a:t>
            </a:r>
            <a:r>
              <a:rPr lang="de-DE" sz="2400" dirty="0"/>
              <a:t>und W</a:t>
            </a:r>
            <a:r>
              <a:rPr lang="de-DE" sz="2400" dirty="0" smtClean="0"/>
              <a:t>iederverwertung </a:t>
            </a:r>
            <a:r>
              <a:rPr lang="de-DE" sz="2400" dirty="0"/>
              <a:t>von Verpackungsabfällen </a:t>
            </a:r>
            <a:endParaRPr lang="de-DE" sz="2400" dirty="0" smtClean="0"/>
          </a:p>
          <a:p>
            <a:r>
              <a:rPr lang="de-DE" sz="2400" dirty="0" smtClean="0"/>
              <a:t>Beschränkung der Verwendung von gefährlichen Stoffen </a:t>
            </a:r>
          </a:p>
          <a:p>
            <a:endParaRPr lang="de-DE" sz="2400" dirty="0"/>
          </a:p>
          <a:p>
            <a:pPr marL="342900" indent="-342900">
              <a:buFontTx/>
              <a:buChar char="-"/>
            </a:pPr>
            <a:r>
              <a:rPr lang="de-DE" sz="2400" dirty="0" smtClean="0"/>
              <a:t>Systemteilnahme für Haushaltsverpackungen</a:t>
            </a:r>
          </a:p>
          <a:p>
            <a:pPr marL="342900" indent="-342900">
              <a:buFontTx/>
              <a:buChar char="-"/>
            </a:pPr>
            <a:r>
              <a:rPr lang="de-DE" sz="2400" dirty="0" smtClean="0"/>
              <a:t>Sammel- und Verwertungssysteme</a:t>
            </a:r>
          </a:p>
          <a:p>
            <a:pPr marL="342900" indent="-342900">
              <a:buFontTx/>
              <a:buChar char="-"/>
            </a:pPr>
            <a:r>
              <a:rPr lang="de-DE" sz="2400" dirty="0" smtClean="0"/>
              <a:t>Gewerbliche Verpackungen – Begriff und Konsequenzen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2942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#6 Behörden und Zuständigkeiten</a:t>
            </a:r>
            <a:endParaRPr lang="de-AT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de-DE" dirty="0" smtClean="0"/>
              <a:t>Mittelbare Bundesverwaltung</a:t>
            </a:r>
          </a:p>
          <a:p>
            <a:pPr marL="457200" indent="-457200">
              <a:buFontTx/>
              <a:buChar char="-"/>
            </a:pPr>
            <a:r>
              <a:rPr lang="de-DE" dirty="0" err="1" smtClean="0"/>
              <a:t>Grds</a:t>
            </a:r>
            <a:r>
              <a:rPr lang="de-DE" dirty="0" smtClean="0"/>
              <a:t> BVB in erster Instanz</a:t>
            </a:r>
          </a:p>
          <a:p>
            <a:pPr marL="1200150" lvl="1" indent="-457200">
              <a:buFontTx/>
              <a:buChar char="-"/>
            </a:pPr>
            <a:r>
              <a:rPr lang="de-DE" dirty="0"/>
              <a:t>t</a:t>
            </a:r>
            <a:r>
              <a:rPr lang="de-DE" dirty="0" smtClean="0"/>
              <a:t>eils Landeshauptmann</a:t>
            </a:r>
          </a:p>
          <a:p>
            <a:pPr marL="1200150" lvl="1" indent="-457200">
              <a:buFontTx/>
              <a:buChar char="-"/>
            </a:pPr>
            <a:r>
              <a:rPr lang="de-DE" dirty="0"/>
              <a:t>t</a:t>
            </a:r>
            <a:r>
              <a:rPr lang="de-DE" dirty="0" smtClean="0"/>
              <a:t>eils BMLFUW</a:t>
            </a:r>
            <a:endParaRPr lang="de-AT" dirty="0"/>
          </a:p>
        </p:txBody>
      </p:sp>
      <p:pic>
        <p:nvPicPr>
          <p:cNvPr id="1025" name="Picture 1" descr="age463image11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859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ge463image11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859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0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#7 Verfahrensrecht</a:t>
            </a:r>
            <a:endParaRPr lang="de-DE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400" dirty="0"/>
              <a:t>allgemeinen Verfahrensbestimmungen des AVG, VStG und VVG </a:t>
            </a:r>
            <a:r>
              <a:rPr lang="de-DE" sz="2400" dirty="0" smtClean="0"/>
              <a:t>werden auch </a:t>
            </a:r>
            <a:r>
              <a:rPr lang="de-DE" sz="2400" dirty="0"/>
              <a:t>auf Verfahren nach dem AWG </a:t>
            </a:r>
            <a:r>
              <a:rPr lang="de-DE" sz="2400" dirty="0" smtClean="0"/>
              <a:t>angewendet</a:t>
            </a:r>
          </a:p>
          <a:p>
            <a:pPr marL="0" indent="0">
              <a:buNone/>
            </a:pPr>
            <a:r>
              <a:rPr lang="de-DE" sz="2400" b="1" dirty="0"/>
              <a:t>Genehmigungs- und Verfahrenskonzentration </a:t>
            </a:r>
            <a:endParaRPr lang="de-DE" sz="2400" b="1" dirty="0" smtClean="0"/>
          </a:p>
          <a:p>
            <a:r>
              <a:rPr lang="de-DE" sz="2400" dirty="0" smtClean="0"/>
              <a:t>Mitanwendung </a:t>
            </a:r>
            <a:r>
              <a:rPr lang="de-DE" sz="2400" dirty="0"/>
              <a:t>von bundes- und landesrechtlichen </a:t>
            </a:r>
            <a:r>
              <a:rPr lang="de-DE" sz="2400" dirty="0" err="1" smtClean="0"/>
              <a:t>Materiengesetzen</a:t>
            </a:r>
            <a:r>
              <a:rPr lang="de-DE" sz="2400" dirty="0" smtClean="0"/>
              <a:t> </a:t>
            </a:r>
            <a:r>
              <a:rPr lang="de-DE" sz="2400" dirty="0" err="1" smtClean="0"/>
              <a:t>gem</a:t>
            </a:r>
            <a:r>
              <a:rPr lang="de-DE" sz="2400" dirty="0" smtClean="0"/>
              <a:t> </a:t>
            </a:r>
            <a:r>
              <a:rPr lang="de-DE" sz="2400" dirty="0"/>
              <a:t>§ 38 </a:t>
            </a:r>
            <a:r>
              <a:rPr lang="de-DE" sz="2400" dirty="0" err="1"/>
              <a:t>Abs</a:t>
            </a:r>
            <a:r>
              <a:rPr lang="de-DE" sz="2400" dirty="0"/>
              <a:t> 1 </a:t>
            </a:r>
            <a:r>
              <a:rPr lang="de-DE" sz="2400" dirty="0" smtClean="0"/>
              <a:t>und </a:t>
            </a:r>
            <a:r>
              <a:rPr lang="de-DE" sz="2400" dirty="0"/>
              <a:t>1a AWG </a:t>
            </a:r>
            <a:endParaRPr lang="de-DE" sz="2400" dirty="0" smtClean="0"/>
          </a:p>
          <a:p>
            <a:r>
              <a:rPr lang="de-DE" sz="2400" dirty="0"/>
              <a:t>Durch § 38 </a:t>
            </a:r>
            <a:r>
              <a:rPr lang="de-DE" sz="2400" dirty="0" err="1"/>
              <a:t>Abs</a:t>
            </a:r>
            <a:r>
              <a:rPr lang="de-DE" sz="2400" dirty="0"/>
              <a:t> 1 AWG wird </a:t>
            </a:r>
            <a:r>
              <a:rPr lang="de-DE" sz="2400" b="1" dirty="0"/>
              <a:t>in die Kompetenzen der </a:t>
            </a:r>
            <a:r>
              <a:rPr lang="de-DE" sz="2400" b="1" dirty="0" err="1"/>
              <a:t>Länder</a:t>
            </a:r>
            <a:r>
              <a:rPr lang="de-DE" sz="2400" b="1" dirty="0"/>
              <a:t> </a:t>
            </a:r>
            <a:r>
              <a:rPr lang="de-DE" sz="2400" b="1" dirty="0" smtClean="0"/>
              <a:t>eingegriffen  </a:t>
            </a:r>
            <a:r>
              <a:rPr lang="de-DE" sz="2400" dirty="0" smtClean="0"/>
              <a:t>daher muss diese Regelung als </a:t>
            </a:r>
            <a:r>
              <a:rPr lang="de-DE" sz="2400" b="1" dirty="0" smtClean="0"/>
              <a:t>Verfassungsbestimmung erlassen werden</a:t>
            </a:r>
            <a:endParaRPr lang="de-DE" sz="2400" dirty="0"/>
          </a:p>
          <a:p>
            <a:r>
              <a:rPr lang="de-DE" sz="2400" dirty="0"/>
              <a:t>Mitanzuwendende Bundesgesetzte - Genehmigungskonzentration 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326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83568" y="2276872"/>
            <a:ext cx="799306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79388" indent="27781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358775" indent="555625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538163" indent="833438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717550" indent="111125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11747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16319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20891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25463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22288" lvl="1" indent="-342900" eaLnBrk="1" hangingPunct="1">
              <a:lnSpc>
                <a:spcPct val="150000"/>
              </a:lnSpc>
              <a:defRPr/>
            </a:pPr>
            <a:r>
              <a:rPr lang="de-AT" sz="2400" dirty="0" smtClean="0"/>
              <a:t>Relevante Normen</a:t>
            </a:r>
            <a:r>
              <a:rPr lang="de-DE" altLang="de-DE" sz="2400" kern="0" dirty="0" smtClean="0">
                <a:latin typeface="Calibri (Textkörper)"/>
                <a:ea typeface="ＭＳ Ｐゴシック" pitchFamily="34" charset="-128"/>
              </a:rPr>
              <a:t> 	</a:t>
            </a:r>
          </a:p>
          <a:p>
            <a:pPr marL="522288" lvl="1" indent="-342900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altLang="de-DE" sz="2400" kern="0" dirty="0" smtClean="0">
                <a:latin typeface="Calibri (Textkörper)"/>
                <a:ea typeface="ＭＳ Ｐゴシック" pitchFamily="34" charset="-128"/>
              </a:rPr>
              <a:t>Abfallwirtschaftsgesetz 2002 (AWG 2002) + Verordnungen </a:t>
            </a:r>
          </a:p>
          <a:p>
            <a:pPr marL="522288" lvl="1" indent="-342900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altLang="de-DE" sz="2400" kern="0" dirty="0" smtClean="0">
                <a:latin typeface="Calibri (Textkörper)"/>
                <a:ea typeface="ＭＳ Ｐゴシック" pitchFamily="34" charset="-128"/>
              </a:rPr>
              <a:t>AWG – Qualifikation einer Sache als Abfall </a:t>
            </a: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706090"/>
          </a:xfrm>
        </p:spPr>
        <p:txBody>
          <a:bodyPr>
            <a:normAutofit/>
          </a:bodyPr>
          <a:lstStyle/>
          <a:p>
            <a:r>
              <a:rPr lang="de-AT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#1 Charakteristik</a:t>
            </a:r>
            <a:endParaRPr lang="de-AT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Besonderes Feststellungsverfahren </a:t>
            </a:r>
          </a:p>
          <a:p>
            <a:r>
              <a:rPr lang="de-DE" sz="2400" dirty="0"/>
              <a:t>Auf Veranlassung der Zollstelle, die vor der Abfertigung eines Transportes Bedenken hegt, dass es sich bei den </a:t>
            </a:r>
            <a:r>
              <a:rPr lang="de-DE" sz="2400" dirty="0" smtClean="0"/>
              <a:t>beförderten </a:t>
            </a:r>
            <a:r>
              <a:rPr lang="de-DE" sz="2400" dirty="0"/>
              <a:t>(nicht deklarierten) beweglichen Sachen um </a:t>
            </a:r>
            <a:r>
              <a:rPr lang="de-DE" sz="2400" dirty="0" err="1" smtClean="0"/>
              <a:t>notifizierungspflichtigen</a:t>
            </a:r>
            <a:r>
              <a:rPr lang="de-DE" sz="2400" dirty="0" smtClean="0"/>
              <a:t> </a:t>
            </a:r>
            <a:r>
              <a:rPr lang="de-DE" sz="2400" dirty="0"/>
              <a:t>Abfall </a:t>
            </a:r>
            <a:r>
              <a:rPr lang="de-DE" sz="2400" dirty="0" smtClean="0"/>
              <a:t>handelt</a:t>
            </a:r>
          </a:p>
          <a:p>
            <a:r>
              <a:rPr lang="de-DE" sz="2400" dirty="0" smtClean="0"/>
              <a:t>Innerhalb von zwei Werktagen zu erlassen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Besondere </a:t>
            </a:r>
            <a:r>
              <a:rPr lang="de-DE" sz="2400" b="1" dirty="0"/>
              <a:t>Entscheidungsfristen </a:t>
            </a:r>
            <a:endParaRPr lang="de-DE" sz="2400" b="1" dirty="0" smtClean="0"/>
          </a:p>
          <a:p>
            <a:r>
              <a:rPr lang="de-DE" sz="2400" dirty="0" smtClean="0"/>
              <a:t>Bescheide für die Verbringung von Abfällen nach aus oder durch Österreich – kurze Frist</a:t>
            </a:r>
          </a:p>
          <a:p>
            <a:r>
              <a:rPr lang="de-DE" sz="2400" dirty="0" smtClean="0"/>
              <a:t>Komplexes internationales Verfahren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8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Kundmachungspflicht </a:t>
            </a:r>
          </a:p>
          <a:p>
            <a:r>
              <a:rPr lang="ru-RU" sz="2400" dirty="0"/>
              <a:t>§ 41 </a:t>
            </a:r>
          </a:p>
          <a:p>
            <a:pPr marL="0" indent="0">
              <a:buNone/>
            </a:pPr>
            <a:r>
              <a:rPr lang="de-DE" sz="2400" dirty="0"/>
              <a:t>Anberaumung einer </a:t>
            </a:r>
            <a:r>
              <a:rPr lang="de-DE" sz="2400" dirty="0" smtClean="0"/>
              <a:t>erstinstanzlichen öffentlichen mündlichen </a:t>
            </a:r>
            <a:r>
              <a:rPr lang="de-DE" sz="2400" dirty="0"/>
              <a:t>Verhandlung </a:t>
            </a:r>
            <a:r>
              <a:rPr lang="de-DE" sz="2400" dirty="0" smtClean="0"/>
              <a:t>zusätzlich </a:t>
            </a:r>
            <a:r>
              <a:rPr lang="de-DE" sz="2400" dirty="0"/>
              <a:t>durch </a:t>
            </a:r>
            <a:r>
              <a:rPr lang="de-DE" sz="2400" dirty="0" smtClean="0"/>
              <a:t>Veröffentlichung </a:t>
            </a:r>
            <a:r>
              <a:rPr lang="de-DE" sz="2400" dirty="0"/>
              <a:t>auf der Internetseite der </a:t>
            </a:r>
            <a:r>
              <a:rPr lang="de-DE" sz="2400" dirty="0" smtClean="0"/>
              <a:t>Behörde </a:t>
            </a:r>
            <a:r>
              <a:rPr lang="de-DE" sz="2400" dirty="0"/>
              <a:t>kundzumachen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Parteistellung </a:t>
            </a:r>
          </a:p>
          <a:p>
            <a:r>
              <a:rPr lang="is-IS" sz="2400" dirty="0"/>
              <a:t>§ 42 </a:t>
            </a:r>
            <a:r>
              <a:rPr lang="is-IS" sz="2400" dirty="0" smtClean="0"/>
              <a:t>in einem Genehmigungsverfahren</a:t>
            </a:r>
          </a:p>
          <a:p>
            <a:endParaRPr lang="is-IS" sz="2400" dirty="0"/>
          </a:p>
          <a:p>
            <a:pPr marL="0" indent="0">
              <a:buNone/>
            </a:pPr>
            <a:endParaRPr lang="de-DE" sz="2400" b="1" dirty="0"/>
          </a:p>
          <a:p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2816"/>
            <a:ext cx="8280400" cy="4535909"/>
          </a:xfrm>
        </p:spPr>
        <p:txBody>
          <a:bodyPr>
            <a:noAutofit/>
          </a:bodyPr>
          <a:lstStyle/>
          <a:p>
            <a:pPr marL="355600" indent="-355600">
              <a:lnSpc>
                <a:spcPct val="150000"/>
              </a:lnSpc>
              <a:buNone/>
              <a:defRPr/>
            </a:pPr>
            <a:r>
              <a:rPr lang="de-DE" altLang="de-DE" sz="2400" b="1" dirty="0" smtClean="0">
                <a:ea typeface="ＭＳ Ｐゴシック" pitchFamily="34" charset="-128"/>
              </a:rPr>
              <a:t>Parteistellung </a:t>
            </a:r>
            <a:r>
              <a:rPr lang="de-DE" altLang="de-DE" sz="2400" b="1" dirty="0">
                <a:ea typeface="ＭＳ Ｐゴシック" pitchFamily="34" charset="-128"/>
              </a:rPr>
              <a:t>nach § 42 </a:t>
            </a:r>
            <a:r>
              <a:rPr lang="de-DE" altLang="de-DE" sz="2400" b="1" dirty="0" smtClean="0">
                <a:ea typeface="ＭＳ Ｐゴシック" pitchFamily="34" charset="-128"/>
              </a:rPr>
              <a:t>AWG </a:t>
            </a:r>
            <a:r>
              <a:rPr lang="is-IS" sz="2400" b="1" dirty="0"/>
              <a:t>in einem Genehmigungsverfahren</a:t>
            </a:r>
          </a:p>
          <a:p>
            <a:pPr marL="758825" lvl="3" indent="-2857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AT" sz="2400" dirty="0" smtClean="0"/>
              <a:t>Antragsteller</a:t>
            </a:r>
          </a:p>
          <a:p>
            <a:pPr marL="758825" lvl="3" indent="-2857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Eigentümer der Liegenschaften, auf denen die Anlage errichtet werden </a:t>
            </a:r>
            <a:r>
              <a:rPr lang="de-DE" sz="2400" dirty="0" smtClean="0"/>
              <a:t>soll</a:t>
            </a:r>
          </a:p>
          <a:p>
            <a:pPr marL="758825" lvl="3" indent="-2857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AT" sz="2400" dirty="0" smtClean="0"/>
              <a:t>Nachbarn</a:t>
            </a:r>
          </a:p>
          <a:p>
            <a:pPr marL="758825" lvl="3" indent="-2857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AT" sz="2400" dirty="0" smtClean="0"/>
              <a:t>Standortgemeinde</a:t>
            </a:r>
          </a:p>
          <a:p>
            <a:pPr marL="758825" lvl="3" indent="-2857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AT" sz="2400" dirty="0" smtClean="0"/>
              <a:t>Umweltanwalt</a:t>
            </a:r>
          </a:p>
          <a:p>
            <a:pPr marL="15875" lvl="2" indent="0">
              <a:lnSpc>
                <a:spcPct val="110000"/>
              </a:lnSpc>
              <a:buNone/>
              <a:defRPr/>
            </a:pPr>
            <a:r>
              <a:rPr lang="de-AT" b="1" dirty="0" smtClean="0"/>
              <a:t>Verjährungsfrist beträgt </a:t>
            </a:r>
            <a:r>
              <a:rPr lang="de-AT" b="1" dirty="0" err="1" smtClean="0"/>
              <a:t>gem</a:t>
            </a:r>
            <a:r>
              <a:rPr lang="de-AT" b="1" dirty="0" smtClean="0"/>
              <a:t> §81 </a:t>
            </a:r>
            <a:r>
              <a:rPr lang="de-AT" b="1" dirty="0" err="1" smtClean="0"/>
              <a:t>Abs</a:t>
            </a:r>
            <a:r>
              <a:rPr lang="de-AT" b="1" dirty="0" smtClean="0"/>
              <a:t> 1 ein Jahr </a:t>
            </a:r>
          </a:p>
        </p:txBody>
      </p:sp>
    </p:spTree>
    <p:extLst>
      <p:ext uri="{BB962C8B-B14F-4D97-AF65-F5344CB8AC3E}">
        <p14:creationId xmlns:p14="http://schemas.microsoft.com/office/powerpoint/2010/main" val="23805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20813"/>
            <a:ext cx="7594600" cy="4537075"/>
          </a:xfrm>
        </p:spPr>
        <p:txBody>
          <a:bodyPr/>
          <a:lstStyle/>
          <a:p>
            <a:pPr marL="355600" indent="-355600" eaLnBrk="1" hangingPunct="1">
              <a:defRPr/>
            </a:pPr>
            <a:endParaRPr lang="de-DE" altLang="de-DE" u="sng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endParaRPr lang="de-DE" altLang="de-DE" sz="1800" b="0" dirty="0">
              <a:ea typeface="ＭＳ Ｐゴシック" pitchFamily="34" charset="-128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750" y="1700808"/>
            <a:ext cx="82087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Vielen Dank für die Aufmerksamkeit!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4000" i="1" dirty="0" smtClean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4000" dirty="0" smtClean="0">
                <a:latin typeface="Calibri" pitchFamily="34" charset="0"/>
              </a:rPr>
              <a:t>Institut </a:t>
            </a:r>
            <a:r>
              <a:rPr lang="de-DE" altLang="de-DE" sz="4000" dirty="0">
                <a:latin typeface="Calibri" pitchFamily="34" charset="0"/>
              </a:rPr>
              <a:t>für Staats- und Verwaltungsrecht</a:t>
            </a:r>
            <a:endParaRPr lang="de-AT" altLang="de-DE" sz="4000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 altLang="de-DE" sz="4000" b="1" i="1" dirty="0" smtClean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4000" b="1" i="1" dirty="0" err="1" smtClean="0">
                <a:latin typeface="Calibri" pitchFamily="34" charset="0"/>
              </a:rPr>
              <a:t>ao.Univ</a:t>
            </a:r>
            <a:r>
              <a:rPr lang="de-AT" altLang="de-DE" sz="4000" b="1" i="1" dirty="0">
                <a:latin typeface="Calibri" pitchFamily="34" charset="0"/>
              </a:rPr>
              <a:t>.-Prof. Mag. </a:t>
            </a:r>
            <a:r>
              <a:rPr lang="en-US" altLang="de-DE" sz="4000" b="1" i="1" dirty="0">
                <a:latin typeface="Calibri" pitchFamily="34" charset="0"/>
              </a:rPr>
              <a:t>Dr. Christian M. PISKA </a:t>
            </a:r>
            <a:endParaRPr lang="de-AT" altLang="de-DE" sz="4000" b="1" i="1" dirty="0">
              <a:latin typeface="Calibri" pitchFamily="34" charset="0"/>
            </a:endParaRPr>
          </a:p>
          <a:p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137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i="1" dirty="0">
                <a:latin typeface="Franklin Gothic Medium" charset="0"/>
                <a:ea typeface="Franklin Gothic Medium" charset="0"/>
                <a:cs typeface="Franklin Gothic Medium" charset="0"/>
              </a:rPr>
              <a:t>#</a:t>
            </a:r>
            <a:r>
              <a:rPr lang="de-AT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1 Charakteristik II</a:t>
            </a:r>
            <a:endParaRPr lang="de-DE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2288" lvl="1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altLang="de-DE" sz="2400" kern="0" dirty="0">
                <a:latin typeface="Calibri (Textkörper)"/>
                <a:ea typeface="ＭＳ Ｐゴシック" pitchFamily="34" charset="-128"/>
              </a:rPr>
              <a:t>Weiter Bestimmungen des </a:t>
            </a:r>
            <a:r>
              <a:rPr lang="de-DE" altLang="de-DE" sz="2400" kern="0" dirty="0" smtClean="0">
                <a:latin typeface="Calibri (Textkörper)"/>
                <a:ea typeface="ＭＳ Ｐゴシック" pitchFamily="34" charset="-128"/>
              </a:rPr>
              <a:t>AWG - </a:t>
            </a:r>
            <a:r>
              <a:rPr lang="de-DE" altLang="de-DE" sz="2400" kern="0" dirty="0" err="1" smtClean="0">
                <a:latin typeface="Calibri (Textkörper)"/>
                <a:ea typeface="ＭＳ Ｐゴシック" pitchFamily="34" charset="-128"/>
              </a:rPr>
              <a:t>Abfalleigentschaft</a:t>
            </a:r>
            <a:endParaRPr lang="de-DE" altLang="de-DE" sz="2400" kern="0" dirty="0">
              <a:latin typeface="Calibri (Textkörper)"/>
              <a:ea typeface="ＭＳ Ｐゴシック" pitchFamily="34" charset="-128"/>
            </a:endParaRPr>
          </a:p>
          <a:p>
            <a:pPr marL="881063" lvl="3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800" dirty="0"/>
              <a:t>Vorschriften über die Abfallvermeidung und -verwertung,</a:t>
            </a:r>
          </a:p>
          <a:p>
            <a:pPr marL="881063" lvl="3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800" dirty="0"/>
              <a:t>die Sammlung von Abfällen</a:t>
            </a:r>
          </a:p>
          <a:p>
            <a:pPr marL="881063" lvl="3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800" dirty="0"/>
              <a:t>den besonderen Umgang mit Abfällen (Behandlungspflichten)</a:t>
            </a:r>
          </a:p>
          <a:p>
            <a:pPr marL="881063" lvl="3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800" dirty="0"/>
              <a:t>die Genehmigung von Abfallbehandlungsanlagen</a:t>
            </a:r>
          </a:p>
          <a:p>
            <a:pPr marL="881063" lvl="3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800" dirty="0"/>
              <a:t>den grenzüberschreitenden Abfalltransport </a:t>
            </a:r>
          </a:p>
          <a:p>
            <a:pPr marL="881063" lvl="3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800" dirty="0"/>
              <a:t>die Erteilung von Behandlungsaufträgen</a:t>
            </a:r>
            <a:endParaRPr lang="de-DE" altLang="de-DE" sz="1800" kern="0" dirty="0">
              <a:latin typeface="Calibri (Textkörper)"/>
              <a:ea typeface="ＭＳ Ｐゴシック" pitchFamily="34" charset="-128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8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98177"/>
          </a:xfrm>
        </p:spPr>
        <p:txBody>
          <a:bodyPr/>
          <a:lstStyle/>
          <a:p>
            <a:r>
              <a:rPr lang="de-DE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#2 Kompetenzgrundlagen I</a:t>
            </a:r>
            <a:endParaRPr lang="de-AT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8945"/>
            <a:ext cx="8229600" cy="44143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i="1" dirty="0" smtClean="0"/>
              <a:t>Art 10 Abs 1 Z 12 B-VG</a:t>
            </a:r>
            <a:endParaRPr lang="de-DE" i="1" dirty="0"/>
          </a:p>
          <a:p>
            <a:pPr marL="0" indent="0">
              <a:buNone/>
            </a:pPr>
            <a:r>
              <a:rPr lang="de-DE" sz="2400" dirty="0" smtClean="0"/>
              <a:t>Gefährliche Abfälle </a:t>
            </a:r>
          </a:p>
          <a:p>
            <a:r>
              <a:rPr lang="de-DE" sz="2400" dirty="0" smtClean="0"/>
              <a:t>Gesetzgebung und Vollziehung Bundessache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Nicht gefährliche Abfälle</a:t>
            </a:r>
          </a:p>
          <a:p>
            <a:r>
              <a:rPr lang="de-DE" sz="2400" dirty="0" smtClean="0"/>
              <a:t>Gesetzgebung und Vollziehungskompetenz der Länder</a:t>
            </a:r>
          </a:p>
          <a:p>
            <a:r>
              <a:rPr lang="de-DE" sz="2400" dirty="0" smtClean="0"/>
              <a:t>Generalkompetenz durch Bedarfskompetenz des Bundes eingeschränkt bei </a:t>
            </a:r>
          </a:p>
          <a:p>
            <a:pPr marL="0" indent="0">
              <a:buNone/>
            </a:pPr>
            <a:r>
              <a:rPr lang="de-DE" sz="2400" i="1" dirty="0" smtClean="0"/>
              <a:t>Bedürfnis nach Erlassung einheitlicher Vorschriften „vorhanden ist“</a:t>
            </a:r>
          </a:p>
          <a:p>
            <a:pPr marL="0" indent="0" algn="ctr">
              <a:buNone/>
            </a:pPr>
            <a:r>
              <a:rPr lang="de-DE" sz="2400" i="1" dirty="0" smtClean="0"/>
              <a:t>Objektive Bedarfskompetenz</a:t>
            </a:r>
            <a:endParaRPr lang="de-AT" sz="2400" i="1" dirty="0"/>
          </a:p>
        </p:txBody>
      </p:sp>
    </p:spTree>
    <p:extLst>
      <p:ext uri="{BB962C8B-B14F-4D97-AF65-F5344CB8AC3E}">
        <p14:creationId xmlns:p14="http://schemas.microsoft.com/office/powerpoint/2010/main" val="2586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#3 Grundrechtliche Bezüge</a:t>
            </a:r>
            <a:endParaRPr lang="de-AT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28974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i="1" dirty="0" smtClean="0"/>
              <a:t>Eigentumsrecht, Art 5 </a:t>
            </a:r>
            <a:r>
              <a:rPr lang="de-DE" sz="2400" i="1" dirty="0" err="1" smtClean="0"/>
              <a:t>StGG</a:t>
            </a:r>
            <a:r>
              <a:rPr lang="de-DE" sz="2400" i="1" dirty="0" smtClean="0"/>
              <a:t>, Art 1 1. ZPEMRK</a:t>
            </a:r>
          </a:p>
          <a:p>
            <a:r>
              <a:rPr lang="de-DE" sz="2400" dirty="0" smtClean="0"/>
              <a:t>Behandlungspflichten - Eigentumsbeschränkungen</a:t>
            </a:r>
          </a:p>
          <a:p>
            <a:r>
              <a:rPr lang="de-DE" sz="2400" dirty="0" smtClean="0"/>
              <a:t>Abgabe an einen Entsorgungsbetrieb vorgeschrieben – Enteignung</a:t>
            </a:r>
          </a:p>
          <a:p>
            <a:r>
              <a:rPr lang="de-DE" sz="2400" i="1" dirty="0" smtClean="0"/>
              <a:t>Abfall</a:t>
            </a:r>
            <a:r>
              <a:rPr lang="de-DE" sz="2400" dirty="0" smtClean="0"/>
              <a:t> </a:t>
            </a:r>
            <a:r>
              <a:rPr lang="de-DE" sz="2400" dirty="0"/>
              <a:t>als wirtschaftlich nutzbares Gut</a:t>
            </a:r>
          </a:p>
          <a:p>
            <a:pPr marL="0" indent="0">
              <a:buNone/>
            </a:pPr>
            <a:r>
              <a:rPr lang="de-DE" sz="2400" i="1" dirty="0" smtClean="0"/>
              <a:t>Erwerbsfreiheit, Art 6 </a:t>
            </a:r>
            <a:r>
              <a:rPr lang="de-DE" sz="2400" i="1" dirty="0" err="1" smtClean="0"/>
              <a:t>StGG</a:t>
            </a:r>
            <a:endParaRPr lang="de-DE" sz="2400" i="1" dirty="0" smtClean="0"/>
          </a:p>
          <a:p>
            <a:r>
              <a:rPr lang="de-AT" sz="2400" dirty="0" err="1" smtClean="0"/>
              <a:t>Wirtschaftlenkungsmaßnahmen</a:t>
            </a:r>
            <a:r>
              <a:rPr lang="de-AT" sz="2400" dirty="0" smtClean="0"/>
              <a:t> die den Unternehmen bestimmten Umgang mit Abfällen vorschreiben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8794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864096"/>
          </a:xfrm>
        </p:spPr>
        <p:txBody>
          <a:bodyPr/>
          <a:lstStyle/>
          <a:p>
            <a:r>
              <a:rPr lang="de-DE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#4 Europarechtliche Bezüge</a:t>
            </a:r>
            <a:endParaRPr lang="de-AT" sz="2400" i="1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i="1" dirty="0" smtClean="0"/>
              <a:t>EuGH-</a:t>
            </a:r>
            <a:r>
              <a:rPr lang="de-DE" sz="2400" i="1" dirty="0" err="1" smtClean="0"/>
              <a:t>Rsp</a:t>
            </a:r>
            <a:endParaRPr lang="de-DE" sz="2400" i="1" dirty="0"/>
          </a:p>
          <a:p>
            <a:pPr marL="0" indent="0">
              <a:buNone/>
            </a:pPr>
            <a:r>
              <a:rPr lang="de-DE" sz="2400" dirty="0" smtClean="0"/>
              <a:t>Warenverkehrsfreiheit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Abfall - 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Entsorgungsleistungen - Dienstleistung</a:t>
            </a: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Art 191 A</a:t>
            </a:r>
            <a:r>
              <a:rPr lang="de-DE" sz="2400" dirty="0"/>
              <a:t> EUV</a:t>
            </a:r>
            <a:endParaRPr lang="de-D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Art 192 AEUV für abfallrechtliche sekundäre Rechtsnormen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0567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i="1" dirty="0">
                <a:latin typeface="Franklin Gothic Medium" charset="0"/>
                <a:ea typeface="Franklin Gothic Medium" charset="0"/>
                <a:cs typeface="Franklin Gothic Medium" charset="0"/>
              </a:rPr>
              <a:t>#4 Europarechtliche </a:t>
            </a:r>
            <a:r>
              <a:rPr lang="de-DE" sz="2400" i="1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Bezüge II</a:t>
            </a:r>
            <a:endParaRPr lang="de-AT" sz="2400" i="1" u="sng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u="sng" dirty="0" smtClean="0"/>
              <a:t>Prinzipien</a:t>
            </a:r>
            <a:r>
              <a:rPr lang="de-DE" sz="24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Vorsorgeprinzip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Nachhaltigkeitsprinzip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hohes </a:t>
            </a:r>
            <a:r>
              <a:rPr lang="de-DE" sz="2400" dirty="0"/>
              <a:t>Schutzniveau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Ursprungsprinzip</a:t>
            </a: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Verursacherprinzip</a:t>
            </a:r>
            <a:endParaRPr lang="de-DE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47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1402</Words>
  <Application>Microsoft Office PowerPoint</Application>
  <PresentationFormat>Bildschirmpräsentation (4:3)</PresentationFormat>
  <Paragraphs>350</Paragraphs>
  <Slides>43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Larissa-Design</vt:lpstr>
      <vt:lpstr>Besonderes Verwaltungsrecht  Abfallwirtschaftsrecht</vt:lpstr>
      <vt:lpstr>Themen</vt:lpstr>
      <vt:lpstr>PowerPoint-Präsentation</vt:lpstr>
      <vt:lpstr>#1 Charakteristik</vt:lpstr>
      <vt:lpstr>#1 Charakteristik II</vt:lpstr>
      <vt:lpstr>#2 Kompetenzgrundlagen I</vt:lpstr>
      <vt:lpstr>#3 Grundrechtliche Bezüge</vt:lpstr>
      <vt:lpstr>#4 Europarechtliche Bezüge</vt:lpstr>
      <vt:lpstr>#4 Europarechtliche Bezüge II</vt:lpstr>
      <vt:lpstr>#5 Bestimmungen zum Abfallwirtschaftsrecht</vt:lpstr>
      <vt:lpstr>#5 Bestimmungen zum Abfallwirtschaftsrecht II</vt:lpstr>
      <vt:lpstr>Abfallbegriff</vt:lpstr>
      <vt:lpstr>Abfallbegriff </vt:lpstr>
      <vt:lpstr>Abfallbegriff</vt:lpstr>
      <vt:lpstr>Ausnahmen vom Abfallbegriff</vt:lpstr>
      <vt:lpstr>Abfallbegriff</vt:lpstr>
      <vt:lpstr>Abfallbegriff</vt:lpstr>
      <vt:lpstr>Nebenprodukt</vt:lpstr>
      <vt:lpstr>Abfallbegriff</vt:lpstr>
      <vt:lpstr>Abfallbegriff</vt:lpstr>
      <vt:lpstr>Abfallbegriff</vt:lpstr>
      <vt:lpstr>Abfallvermeidung und Abfallverwertung</vt:lpstr>
      <vt:lpstr>Abfallvermeidung und Abfallverwertung</vt:lpstr>
      <vt:lpstr>Verpflichteter nach AWG</vt:lpstr>
      <vt:lpstr>Verpflichteter nach AWG</vt:lpstr>
      <vt:lpstr>Abfallsammler und –behandler</vt:lpstr>
      <vt:lpstr>Abfallbehandlungsanlagen/ Anlagenrecht</vt:lpstr>
      <vt:lpstr>Abfallbehandlungsanlagen/ Anlagenrecht</vt:lpstr>
      <vt:lpstr>Abfallbehandlungsanlagen/ Anlagenrecht</vt:lpstr>
      <vt:lpstr>Behandlungsaufträge § 73 Abs 1 AWG </vt:lpstr>
      <vt:lpstr>Behandlungsaufträge</vt:lpstr>
      <vt:lpstr>Verbringung von Abfällen</vt:lpstr>
      <vt:lpstr>Verbringung von Abfällen</vt:lpstr>
      <vt:lpstr>Altlastensanierungsgesetz</vt:lpstr>
      <vt:lpstr>PowerPoint-Präsentation</vt:lpstr>
      <vt:lpstr>Abfallwirtschaftsgesetze der Länder</vt:lpstr>
      <vt:lpstr>Verpackungsverordnung</vt:lpstr>
      <vt:lpstr>#6 Behörden und Zuständigkeiten</vt:lpstr>
      <vt:lpstr>#7 Verfahrensrecht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Umwelt- und Energierecht Abfall- und Altlastenrecht</dc:title>
  <dc:creator>Eva Erlacher</dc:creator>
  <cp:lastModifiedBy>Viktoria Lang</cp:lastModifiedBy>
  <cp:revision>73</cp:revision>
  <dcterms:created xsi:type="dcterms:W3CDTF">2014-10-26T11:47:19Z</dcterms:created>
  <dcterms:modified xsi:type="dcterms:W3CDTF">2017-12-07T09:56:48Z</dcterms:modified>
</cp:coreProperties>
</file>